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  <p:sldMasterId id="2147483682" r:id="rId6"/>
    <p:sldMasterId id="2147483694" r:id="rId7"/>
  </p:sldMasterIdLst>
  <p:notesMasterIdLst>
    <p:notesMasterId r:id="rId40"/>
  </p:notesMasterIdLst>
  <p:handoutMasterIdLst>
    <p:handoutMasterId r:id="rId41"/>
  </p:handoutMasterIdLst>
  <p:sldIdLst>
    <p:sldId id="323" r:id="rId8"/>
    <p:sldId id="265" r:id="rId9"/>
    <p:sldId id="1574" r:id="rId10"/>
    <p:sldId id="1353" r:id="rId11"/>
    <p:sldId id="1572" r:id="rId12"/>
    <p:sldId id="1533" r:id="rId13"/>
    <p:sldId id="1551" r:id="rId14"/>
    <p:sldId id="1550" r:id="rId15"/>
    <p:sldId id="257" r:id="rId16"/>
    <p:sldId id="1561" r:id="rId17"/>
    <p:sldId id="1562" r:id="rId18"/>
    <p:sldId id="258" r:id="rId19"/>
    <p:sldId id="1552" r:id="rId20"/>
    <p:sldId id="1573" r:id="rId21"/>
    <p:sldId id="1539" r:id="rId22"/>
    <p:sldId id="1542" r:id="rId23"/>
    <p:sldId id="1540" r:id="rId24"/>
    <p:sldId id="1543" r:id="rId25"/>
    <p:sldId id="1544" r:id="rId26"/>
    <p:sldId id="1569" r:id="rId27"/>
    <p:sldId id="1556" r:id="rId28"/>
    <p:sldId id="1571" r:id="rId29"/>
    <p:sldId id="1570" r:id="rId30"/>
    <p:sldId id="1565" r:id="rId31"/>
    <p:sldId id="1566" r:id="rId32"/>
    <p:sldId id="1564" r:id="rId33"/>
    <p:sldId id="1558" r:id="rId34"/>
    <p:sldId id="1553" r:id="rId35"/>
    <p:sldId id="1549" r:id="rId36"/>
    <p:sldId id="1554" r:id="rId37"/>
    <p:sldId id="1548" r:id="rId38"/>
    <p:sldId id="296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ey Holder" initials="AH" lastIdx="1" clrIdx="0">
    <p:extLst>
      <p:ext uri="{19B8F6BF-5375-455C-9EA6-DF929625EA0E}">
        <p15:presenceInfo xmlns:p15="http://schemas.microsoft.com/office/powerpoint/2012/main" userId="S::asholder@scouting.org::9ed5202c-75b1-45d1-ad03-fb0da7194a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40D"/>
    <a:srgbClr val="0D4171"/>
    <a:srgbClr val="0000FF"/>
    <a:srgbClr val="0069B8"/>
    <a:srgbClr val="663300"/>
    <a:srgbClr val="B54F26"/>
    <a:srgbClr val="A85105"/>
    <a:srgbClr val="9C4308"/>
    <a:srgbClr val="A14003"/>
    <a:srgbClr val="CC7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2" autoAdjust="0"/>
    <p:restoredTop sz="96224" autoAdjust="0"/>
  </p:normalViewPr>
  <p:slideViewPr>
    <p:cSldViewPr snapToGrid="0">
      <p:cViewPr varScale="1">
        <p:scale>
          <a:sx n="106" d="100"/>
          <a:sy n="106" d="100"/>
        </p:scale>
        <p:origin x="5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BC8C29-EDB5-D8DB-BEC0-622C5ADFCF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21DCC3-3560-E5CD-3C44-6A72208D84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F1757-76B6-48AA-A014-97F78B08EA9C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1CBE3-5A4F-8A99-07AE-1BE95C89F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DF190-0490-3FD7-FE15-4620FEDB39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A4D34-4E48-4F20-BD4C-D065F39DB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463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6434"/>
          </a:xfrm>
          <a:prstGeom prst="rect">
            <a:avLst/>
          </a:prstGeom>
        </p:spPr>
        <p:txBody>
          <a:bodyPr vert="horz" lIns="93165" tIns="46583" rIns="93165" bIns="46583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5" tIns="46583" rIns="93165" bIns="46583" rtlCol="0"/>
          <a:lstStyle>
            <a:lvl1pPr algn="r">
              <a:defRPr sz="1300"/>
            </a:lvl1pPr>
          </a:lstStyle>
          <a:p>
            <a:fld id="{28B80035-E415-497A-AB8D-6B2F77ECAB80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5" tIns="46583" rIns="93165" bIns="4658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5" tIns="46583" rIns="93165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6433"/>
          </a:xfrm>
          <a:prstGeom prst="rect">
            <a:avLst/>
          </a:prstGeom>
        </p:spPr>
        <p:txBody>
          <a:bodyPr vert="horz" lIns="93165" tIns="46583" rIns="93165" bIns="46583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65" tIns="46583" rIns="93165" bIns="46583" rtlCol="0" anchor="b"/>
          <a:lstStyle>
            <a:lvl1pPr algn="r">
              <a:defRPr sz="1300"/>
            </a:lvl1pPr>
          </a:lstStyle>
          <a:p>
            <a:fld id="{E28D6620-0503-4569-8A3E-9B28ED49E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633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BA23F-E64D-4FF3-B783-5133E6E06D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6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4D92C-EBBA-49DD-AFD4-4DEC413350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0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4AC6F-AE3E-4600-B38E-6B323601BFA4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9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7AA9-9C42-EE24-3094-A3BC7BD8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34833-4B40-0134-D0AA-1D68BB20F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8118B-4A55-E1D6-DB64-4D31D07D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F6796-8E34-D49C-D30F-3F8E356E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A4E14-64C1-A37D-5406-931B5D39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0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6130E-B0C7-A1C6-CC6B-FCD53FFC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1ED05-4128-D240-8438-368377F2B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3A515-2234-D195-0BA6-593954A4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A627C-96BA-5B6F-26DF-6F741B617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68A62-0A32-3CEB-3B27-8E92ADACA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74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77442-DBA6-A357-A8B7-9371FC98C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15E4-3231-D4B0-5F7A-8F4F27CCD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31C28-7E79-354A-D090-EFBAE49DF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8BDEE-23BB-1C6F-DDF7-49C5C2F2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292E6-CA59-7BD5-D13C-7CE89250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645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64C87-E357-B48E-F3DD-161B2E191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A7E7F-104C-C6F2-C614-F4E4D1F23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2632A-9872-0DD2-6249-99CD2AAEC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3204E-0B63-C487-8A75-2E3BA08A4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6480D-0FE9-AAFC-6869-6F922908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6A29C-D5C9-B14E-8AD5-FF2F7549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42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5E17-2B3F-88EB-26C2-CBA5D33B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DE6FE-56F3-9F15-77AF-8DFBDBB0D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54A56-ED77-F32C-04B1-1E0D3B719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04B55-EF4C-72A6-37FE-2F2B629FF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41D56C-3685-5259-E227-E2BB4AC41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87C84-5285-F3C3-66E8-C7AA69FD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61712A-B485-2663-97E9-E21833383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A0A29-5E6C-A970-2FAC-AE1D758C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79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CEE-FBA5-728C-FCB0-629989DE0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08A98-988B-4354-FC42-767DAA58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FEC45-178B-D8E1-CDB8-6178D150B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EE461-8666-50EC-9A00-E7DA06A3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827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69B036-C199-0FD5-635C-92E2CF81E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92178-0CD2-086E-82A9-485565BE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E2263-0127-2C24-D502-4DE3AADF6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33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E9979-8C99-D305-6A7C-EF0C1F3C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3F1D4-2182-9BE6-3BF1-4838B5BF2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625E4-D837-7141-7E04-2F0D34D7A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F61C4-1EF7-F31E-655B-9B77FA4B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E4D4F-BB7F-976D-7C2B-76E5C6DB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0C5E-4B89-A079-F06D-D2953724D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69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BF4F-D695-60C6-2F21-2F2C038C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D806BF-69F4-A4C5-1871-43B55DE35D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AEECA-BF38-58F8-37CF-7EB737C59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0168C-BC99-9792-3CFB-77BF0479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74E32-1ED0-CC94-EA12-66A03F47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E062D-DD94-99B0-A083-A2C83F0A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02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B0AC9-DD9A-8ABD-D337-3D27B65F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CFF12-DDA7-9D7E-5215-296521E4A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49B0B-3E6B-FC3A-3672-0C445404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A11F7-D18D-4790-1239-ECC748D98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EC14F-F641-CE05-A0E5-F53E8E4D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BC59-1B95-499F-B841-09881F0D00AE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89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EF2502-80FC-A3E9-E557-3401AE60A1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A8D85-350F-7D7D-85BC-979E17FD9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0A6CF-68A4-C55A-8526-326472A8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E480E-3000-5B4E-DC7C-D60C3BB5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7D3E7-B066-6184-9530-D66B40F2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260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DA97-C9A0-A0D2-E4E0-804FB3264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2DAEF-AA96-3C6C-FF77-830A11959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1FD72-3AFB-92D6-13D1-E2060E4A4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1FBA0-D012-EB88-C2E3-6DDE19FE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AF0A7-6D72-EE34-F4AD-5886DCFF7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82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CD4F4-81AE-2E59-A9D6-933FC7E24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F9E1-A332-CF8E-D63B-B6434B7B0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DF19D-193C-8961-06D4-88657813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F7D28-B76D-7744-C854-8C80EBBD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BA1E2-D160-73FD-B7FA-71311525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54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AAB09-C9BC-A92D-3D4B-F53D0F56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F58F5-2871-CB81-1BDE-AB085DA69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CD4D7-A389-02A7-2136-155E8B2C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D98B1-2F71-FD0A-82A2-8B93ADAE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D09AB-4B87-820A-A15A-3D256673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55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43CDB-1465-98A9-D820-34E1A499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E41AB-2911-9753-643F-B4FDCDAFD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84E29-2CA0-1C6F-7BCE-E5B590E28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C6FD4-D61C-D554-E883-243ADE0C5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E7E81-EFB8-EE23-DBA5-C9E3F358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F682A-1195-6166-4F22-CA99EBFE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81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9B25-BB73-B6EA-44B0-E71CFB0F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608E5-A302-271A-443A-752DA3BD3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993F0-7115-030B-2D30-1E6A720EE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F21B33-91B3-A728-5DDD-BDAAC47D7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3907DA-FB2A-8C56-E628-5AD19D5382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51BB9B-F1EB-F114-36CB-41347913A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AF3D5-82B7-7CEA-9E90-765517FC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C3BE5-FF33-2EC4-5744-04EFD7E8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E6751-AB99-F835-9D85-9C29C998B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46351-1FA3-2319-5952-6EC312A0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0C5C3-1260-DDD3-7DF2-CEABB4384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62EF2-D621-7E2D-B0F0-94A5B35C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12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48114-15A3-058E-58E5-2782332D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7B3F43-FFE5-F5C8-B907-F06E4DF9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AF8E0-5E31-591A-8B8F-51F4532A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53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B5A4-B8E7-457A-CC6F-554A78274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05F29-1E2B-951B-BB32-4A081C07E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564D8-F847-3B19-1D1F-F85B63F0E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48FBF-44F8-A14A-FE8E-295B646E9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0B6D1-55EE-8958-422F-733C4C85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9E8E7-CA08-17E7-12AD-240A0997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47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60EEE-8F77-1511-1B7F-32A70860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66C1B-6E73-1E21-54A7-D0EA54D766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98F4F-056C-3B9D-F9DE-CC8875C09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24DA1-5CB5-D3C0-2748-D9611C2C5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30EF-0FA7-6260-DAC8-8D5AB618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9F7CA-E0D0-E029-859A-94DF41B6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3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2" y="758952"/>
            <a:ext cx="8216537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72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233206"/>
            <a:ext cx="98755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8045-B665-48F9-89CD-BEF76C720E85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03E52EE-C303-4356-9B66-61C76EAEA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79" y="2124018"/>
            <a:ext cx="1703493" cy="19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92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9A752-E659-EB1B-60EA-C4C9F7CB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82BE7-228D-138A-3D70-DCF845226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53C0A-C013-8ADD-2D50-473F57792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C00FD-A847-6BD4-C8CE-A101F739D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9EAB5-9491-E05B-4688-3AB33258E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AC34C8-654B-85EC-D2AD-0D2A1C9C0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53B8C-6C86-ACD3-33C7-DB368FD18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744C6-C32E-0079-F338-60C127AF5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C7668-209A-21C8-1079-F93EC922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6D8F-E348-D8D7-3257-04D84C45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71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0AA9-3B92-6734-099C-52978A255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EDD4C6-00D9-8BC7-8DC4-C974E8769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8EBC3-029B-3B4C-81BB-640118C69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EADCC-01F8-D3E7-D625-B6B12E45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B7C32-A915-AD8A-1BAF-F58AA3F8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9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9D93-E04E-BA35-DAF6-0E107F14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6962-9C0A-1175-E13C-B9B13B31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9CBBA-6DDA-0D37-56E7-E67EBDBB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744A4-0816-F82C-DBA9-5B8CAE7E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B259D-339F-C94F-0862-03CDFF38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242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0AAC-954D-CA5A-FF5E-645DCFFB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7C64-7A90-E865-22F1-381988EB4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E83B6-157A-23B0-3D04-15BBEDE1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292A2-52CF-0CF7-B847-AAFBAC9F8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CA57C-7A40-750B-BAEC-6ECEDB29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8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97DA-4EE6-E496-7468-64705C6C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844D1-DB2E-A04C-6FAB-4C3E7C87E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5E9E2-4E22-CD76-1B18-848DDA3F1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2EF31-DBD3-6154-4148-34E3EE89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5C44E-0BCD-EC3C-7EE6-584A722E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D5AFB-3139-9351-56FC-DA7353C8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03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A742-C094-2E9E-D31A-4E72B9B6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67A92-3030-E917-6F10-4542BD1F4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12ABF-B861-3A41-33B8-4C314B1B7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6179B-D1C1-5124-B3E3-900A3D785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0EA9E-F8D1-488B-0895-14FF500E5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9C5BA-8A5E-DBAD-8B96-D4EC6373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98AFE-405B-8231-E5E7-E461E6BF6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7B822A-612B-9A2C-1C57-812C735D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28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5D0C5-B465-775E-DCF6-E0B87D6E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08F22F-C4BA-7B5A-2ABD-9BF5D9D4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8AE65-13E9-0C5B-367E-B6D7D269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7F1E0-A1BB-39AE-4283-D161B62D2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65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C1113A-9CCF-1B0C-DE10-4E824BB9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9CFF6-D0E6-97B4-9690-D3A01DDC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EC042-878B-604E-082A-1C4DFE6E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61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30B56-3F31-01D8-C92A-D8FC37611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2375A-C066-C9A9-C487-BBAEFA831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F4CA2-55C4-7B57-60E1-1439BCAE2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C90C3-9CF6-F6BA-8A56-D93B8BD3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4C9EC-84D8-AC2D-D81A-0BBD300E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A9BAB-D5B9-C4E7-EA7B-87AD31E7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8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5E5E-402C-4F74-875E-1D7B4378B762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26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3611-ED74-020C-B003-AE98046E4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0C0D3A-2407-3B42-EAF5-D1D20A45CC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0C170-2965-B509-A160-DD073889B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CDBAE-3AB8-9C7D-7D07-6CF2A7CE0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21F7D-F467-021D-A586-3BEBBEAA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730DE-A268-57CB-91CD-E48911E85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950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1FE8C-2BA9-E93F-05D8-C01788D18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78AEA-82F1-6327-9CDE-1C20BB04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60DF0-D3B8-DC97-C0B3-7155D5C89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1202E-445E-A5C0-3B98-F93BCDA9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83766-48CD-6ACA-3489-724BB552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148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CF490-1F1D-4AE6-CD16-3922DD8EA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7516F-1A9E-80E1-8CAC-ADA05778C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DA17D-834D-1CF5-B6E2-9F3041153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F9F93-3D53-0C1C-37EB-0E13315D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DDE6-11B5-A2F0-A433-BBAF627F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8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37BE-43E2-40AA-8FD2-6FEBE6264490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65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8EA9-B56B-40BE-8B0A-BBF4140DE437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5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65D3C-7996-4500-994B-41F24BDE86DD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4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1DB1-BFF1-4CAE-B064-EABC95F5B71F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6849007-F042-41F1-B15C-1BA6BCE66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2000"/>
          </a:blip>
          <a:srcRect t="15582" b="6195"/>
          <a:stretch/>
        </p:blipFill>
        <p:spPr>
          <a:xfrm>
            <a:off x="0" y="18044"/>
            <a:ext cx="12188824" cy="63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7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2604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4B067BF2-9B99-4032-8C85-86046A1A73C3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03ADA6B-7884-40BE-9BEF-A8A6638BA2C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22845" y="5462743"/>
            <a:ext cx="711763" cy="81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3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7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4148CA-B121-5053-6763-1910B565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B5E84-112A-9458-7D46-FD39641D3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25E97-0B70-ADD7-5FF1-0E5F7CDED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98E7E-A415-444F-A366-DFD27EB822B3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816EA-8990-7A37-9784-89E5213F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86F6E-033B-447D-394B-6E81362B8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BA616-5A59-4907-8EF3-E63787D88C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1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A93F5A-2C1E-03B2-7C31-28E7F1E9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6A314-0DF5-7740-48E6-ED78B756E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748BB-BEE5-E269-E833-B4E63DAB5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8C89-BF52-3D69-4C1A-38040977C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9B7D8-F264-97AB-79EF-21DBD4BD6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0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776EA0-7314-4089-5A7D-F14A7B0C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750B8-8E95-C9E8-52B1-590113AF1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F6F08-56D6-34C3-E2C6-7DA5FDD36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9B75A-99D3-4123-A2F6-5B78B21418D2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4D2DE-EBC9-4B1F-7E40-BDD60934C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51AB2-E04F-B5D1-6DB6-C8585DF86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E2620-21FF-41A0-A278-D43C8FE075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0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urldefense.proofpoint.com/v2/url?u=https-3A__boyscouts.sharepoint.com_-3Af-3A_s_000CouncilServicesExternalShare_EhgKnXrmb0BGq1QIVo7Kk18Bk435BgUbIQzRkmVg5-5FtMTg-3Fe-3DgfKcsI&amp;d=DwMGaQ&amp;c=euGZstcaTDllvimEN8b7jXrwqOf-v5A_CdpgnVfiiMM&amp;r=gkpSwaB_OYeyGrIqUG2KwWZLwDyYM-3xiIx2WEpkOVc&amp;m=UDMXw-dgVeRJ5vSbeAttziFOSinPWl0ZbF4wQW0BlKvDBDo1JjB-Eq1qu-awce5c&amp;s=Bh6XSpsppVM0T-Q8H9QBkkIqgbM7FNgtJHeihEsjQtI&amp;e=" TargetMode="Externa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dvancements.scouting.org/" TargetMode="Externa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480F2-E421-2F1B-F500-2E891F5B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2723" y="5390913"/>
            <a:ext cx="574399" cy="268878"/>
          </a:xfrm>
        </p:spPr>
        <p:txBody>
          <a:bodyPr/>
          <a:lstStyle/>
          <a:p>
            <a:pPr defTabSz="667512">
              <a:spcAft>
                <a:spcPts val="600"/>
              </a:spcAft>
            </a:pPr>
            <a:fld id="{3A98EE3D-8CD1-4C3F-BD1C-C98C9596463C}" type="slidenum">
              <a:rPr lang="en-US" sz="584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defTabSz="667512"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45B6B-E2AD-0E74-F34D-6D73F1F71405}"/>
              </a:ext>
            </a:extLst>
          </p:cNvPr>
          <p:cNvSpPr/>
          <p:nvPr/>
        </p:nvSpPr>
        <p:spPr>
          <a:xfrm>
            <a:off x="1178169" y="1846385"/>
            <a:ext cx="10040816" cy="16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kids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0A5684D8-2C66-D12C-236B-C6CFC30E4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7000" y="258240"/>
            <a:ext cx="7575338" cy="50502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9DDA4B-275A-93F1-865C-84E8DD386C63}"/>
              </a:ext>
            </a:extLst>
          </p:cNvPr>
          <p:cNvSpPr/>
          <p:nvPr/>
        </p:nvSpPr>
        <p:spPr>
          <a:xfrm>
            <a:off x="2284888" y="5131447"/>
            <a:ext cx="7827378" cy="12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7512">
              <a:spcAft>
                <a:spcPts val="600"/>
              </a:spcAft>
            </a:pPr>
            <a:r>
              <a:rPr lang="en-US" sz="2920" dirty="0">
                <a:solidFill>
                  <a:srgbClr val="002060"/>
                </a:solidFill>
                <a:latin typeface="Arial Black" panose="020B0A04020102020204" pitchFamily="34" charset="0"/>
              </a:rPr>
              <a:t>BSA </a:t>
            </a:r>
            <a:r>
              <a:rPr lang="en-US" sz="2920" kern="1200" dirty="0">
                <a:solidFill>
                  <a:srgbClr val="002060"/>
                </a:solidFill>
                <a:latin typeface="Arial Black" panose="020B0A04020102020204" pitchFamily="34" charset="0"/>
                <a:ea typeface="+mn-ea"/>
                <a:cs typeface="+mn-cs"/>
              </a:rPr>
              <a:t>New Renewal System Overview</a:t>
            </a:r>
          </a:p>
          <a:p>
            <a:pPr algn="ctr" defTabSz="667512">
              <a:spcAft>
                <a:spcPts val="600"/>
              </a:spcAft>
            </a:pPr>
            <a:r>
              <a:rPr lang="en-US" sz="2920" dirty="0">
                <a:solidFill>
                  <a:srgbClr val="002060"/>
                </a:solidFill>
                <a:latin typeface="Arial Black" panose="020B0A04020102020204" pitchFamily="34" charset="0"/>
              </a:rPr>
              <a:t>January 11, 2024</a:t>
            </a:r>
            <a:endParaRPr lang="en-US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7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7" y="17417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 Unit Renewals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A1AEF145-F6B5-FACC-CFC0-B74D3724D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71" y="656155"/>
            <a:ext cx="8756604" cy="58827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348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7" y="17417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 Unit Renewals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Content Placeholder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3B6AE91-98CA-FBC6-07BF-78D9A2CD9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54" y="2332467"/>
            <a:ext cx="7032292" cy="31064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569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Document 23">
            <a:extLst>
              <a:ext uri="{FF2B5EF4-FFF2-40B4-BE49-F238E27FC236}">
                <a16:creationId xmlns:a16="http://schemas.microsoft.com/office/drawing/2014/main" id="{9D83D887-41F1-5F9E-2DBF-A128E4D302D3}"/>
              </a:ext>
            </a:extLst>
          </p:cNvPr>
          <p:cNvSpPr/>
          <p:nvPr/>
        </p:nvSpPr>
        <p:spPr>
          <a:xfrm rot="10800000">
            <a:off x="0" y="4785851"/>
            <a:ext cx="12192000" cy="2072147"/>
          </a:xfrm>
          <a:prstGeom prst="flowChartDocument">
            <a:avLst/>
          </a:prstGeom>
          <a:solidFill>
            <a:srgbClr val="F3F3F3"/>
          </a:solidFill>
          <a:ln>
            <a:noFill/>
          </a:ln>
          <a:effectLst>
            <a:outerShdw blurRad="1524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954A2-3062-90DB-E555-004500E1878D}"/>
              </a:ext>
            </a:extLst>
          </p:cNvPr>
          <p:cNvSpPr/>
          <p:nvPr/>
        </p:nvSpPr>
        <p:spPr>
          <a:xfrm>
            <a:off x="640080" y="0"/>
            <a:ext cx="7780713" cy="1371917"/>
          </a:xfrm>
          <a:custGeom>
            <a:avLst/>
            <a:gdLst>
              <a:gd name="connsiteX0" fmla="*/ 0 w 7780713"/>
              <a:gd name="connsiteY0" fmla="*/ 0 h 1189038"/>
              <a:gd name="connsiteX1" fmla="*/ 7780713 w 7780713"/>
              <a:gd name="connsiteY1" fmla="*/ 0 h 1189038"/>
              <a:gd name="connsiteX2" fmla="*/ 7780713 w 7780713"/>
              <a:gd name="connsiteY2" fmla="*/ 1189038 h 1189038"/>
              <a:gd name="connsiteX3" fmla="*/ 0 w 7780713"/>
              <a:gd name="connsiteY3" fmla="*/ 1189038 h 1189038"/>
              <a:gd name="connsiteX4" fmla="*/ 0 w 7780713"/>
              <a:gd name="connsiteY4" fmla="*/ 0 h 1189038"/>
              <a:gd name="connsiteX0" fmla="*/ 0 w 7780713"/>
              <a:gd name="connsiteY0" fmla="*/ 0 h 1338667"/>
              <a:gd name="connsiteX1" fmla="*/ 7780713 w 7780713"/>
              <a:gd name="connsiteY1" fmla="*/ 0 h 1338667"/>
              <a:gd name="connsiteX2" fmla="*/ 7780713 w 7780713"/>
              <a:gd name="connsiteY2" fmla="*/ 1189038 h 1338667"/>
              <a:gd name="connsiteX3" fmla="*/ 0 w 7780713"/>
              <a:gd name="connsiteY3" fmla="*/ 1338667 h 1338667"/>
              <a:gd name="connsiteX4" fmla="*/ 0 w 7780713"/>
              <a:gd name="connsiteY4" fmla="*/ 0 h 1338667"/>
              <a:gd name="connsiteX0" fmla="*/ 0 w 7780713"/>
              <a:gd name="connsiteY0" fmla="*/ 0 h 1413481"/>
              <a:gd name="connsiteX1" fmla="*/ 7780713 w 7780713"/>
              <a:gd name="connsiteY1" fmla="*/ 0 h 1413481"/>
              <a:gd name="connsiteX2" fmla="*/ 7780713 w 7780713"/>
              <a:gd name="connsiteY2" fmla="*/ 1189038 h 1413481"/>
              <a:gd name="connsiteX3" fmla="*/ 8312 w 7780713"/>
              <a:gd name="connsiteY3" fmla="*/ 1413481 h 1413481"/>
              <a:gd name="connsiteX4" fmla="*/ 0 w 7780713"/>
              <a:gd name="connsiteY4" fmla="*/ 0 h 1413481"/>
              <a:gd name="connsiteX0" fmla="*/ 0 w 7780713"/>
              <a:gd name="connsiteY0" fmla="*/ 0 h 1322041"/>
              <a:gd name="connsiteX1" fmla="*/ 7780713 w 7780713"/>
              <a:gd name="connsiteY1" fmla="*/ 0 h 1322041"/>
              <a:gd name="connsiteX2" fmla="*/ 7780713 w 7780713"/>
              <a:gd name="connsiteY2" fmla="*/ 1189038 h 1322041"/>
              <a:gd name="connsiteX3" fmla="*/ 8312 w 7780713"/>
              <a:gd name="connsiteY3" fmla="*/ 1322041 h 1322041"/>
              <a:gd name="connsiteX4" fmla="*/ 0 w 7780713"/>
              <a:gd name="connsiteY4" fmla="*/ 0 h 1322041"/>
              <a:gd name="connsiteX0" fmla="*/ 0 w 7780713"/>
              <a:gd name="connsiteY0" fmla="*/ 0 h 1371917"/>
              <a:gd name="connsiteX1" fmla="*/ 7780713 w 7780713"/>
              <a:gd name="connsiteY1" fmla="*/ 0 h 1371917"/>
              <a:gd name="connsiteX2" fmla="*/ 7780713 w 7780713"/>
              <a:gd name="connsiteY2" fmla="*/ 1189038 h 1371917"/>
              <a:gd name="connsiteX3" fmla="*/ 8312 w 7780713"/>
              <a:gd name="connsiteY3" fmla="*/ 1371917 h 1371917"/>
              <a:gd name="connsiteX4" fmla="*/ 0 w 7780713"/>
              <a:gd name="connsiteY4" fmla="*/ 0 h 137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0713" h="1371917">
                <a:moveTo>
                  <a:pt x="0" y="0"/>
                </a:moveTo>
                <a:lnTo>
                  <a:pt x="7780713" y="0"/>
                </a:lnTo>
                <a:lnTo>
                  <a:pt x="7780713" y="1189038"/>
                </a:lnTo>
                <a:lnTo>
                  <a:pt x="8312" y="1371917"/>
                </a:lnTo>
                <a:cubicBezTo>
                  <a:pt x="5541" y="900757"/>
                  <a:pt x="2771" y="471160"/>
                  <a:pt x="0" y="0"/>
                </a:cubicBezTo>
                <a:close/>
              </a:path>
            </a:pathLst>
          </a:custGeom>
          <a:solidFill>
            <a:srgbClr val="003F87"/>
          </a:solidFill>
          <a:ln>
            <a:noFill/>
          </a:ln>
          <a:effectLst>
            <a:outerShdw blurRad="152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51D28-0999-ECF8-C162-E30B396EF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157" y="2112045"/>
            <a:ext cx="5157787" cy="733854"/>
          </a:xfrm>
          <a:solidFill>
            <a:srgbClr val="93825B"/>
          </a:solidFill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spcAft>
                <a:spcPts val="600"/>
              </a:spcAft>
            </a:pPr>
            <a:r>
              <a:rPr lang="en-US" sz="1400" b="1" i="1" kern="1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 Renewal Membership  </a:t>
            </a:r>
            <a:br>
              <a:rPr lang="en-US" sz="14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Family/Self Pay</a:t>
            </a:r>
            <a:endParaRPr lang="en-US" sz="24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E364D-EDEA-C1CA-CD96-0799D39A9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157" y="2845899"/>
            <a:ext cx="5157787" cy="3739578"/>
          </a:xfrm>
          <a:solidFill>
            <a:srgbClr val="D6CEBD"/>
          </a:solidFill>
          <a:effectLst>
            <a:outerShdw blurRad="177800" dist="38100" dir="2700000" algn="tl" rotWithShape="0">
              <a:prstClr val="black">
                <a:alpha val="22000"/>
              </a:prstClr>
            </a:outerShdw>
          </a:effectLst>
        </p:spPr>
        <p:txBody>
          <a:bodyPr anchor="ctr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email notification and a renewal link will be sent 60 days before membership expires.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link provided in the email will direct individuals to a renewal form on </a:t>
            </a:r>
            <a:r>
              <a:rPr lang="en-US" sz="18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My.Scouting</a:t>
            </a: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registered in multiple positions, select the primary position. Renewing the primary position will automatically renew multiple positions.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individual pays with a credit card and submits the renewal.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unit will approve the membership renewal.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2B7CC-ECCD-F178-C522-408C44946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100" y="2845898"/>
            <a:ext cx="5157787" cy="3739579"/>
          </a:xfrm>
          <a:solidFill>
            <a:srgbClr val="E9E9E4"/>
          </a:solidFill>
          <a:effectLst>
            <a:outerShdw blurRad="177800" dist="38100" dir="2700000" algn="tl" rotWithShape="0">
              <a:prstClr val="black">
                <a:alpha val="22000"/>
              </a:prstClr>
            </a:outerShdw>
          </a:effectLst>
        </p:spPr>
        <p:txBody>
          <a:bodyPr anchor="ctr"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Organization Manager, the unit selects the </a:t>
            </a:r>
            <a:b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 Pay option.</a:t>
            </a:r>
          </a:p>
          <a:p>
            <a:pPr>
              <a:spcBef>
                <a:spcPts val="1200"/>
              </a:spcBef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 Key 3s are notified each month about which members are due to renew that month.</a:t>
            </a:r>
          </a:p>
          <a:p>
            <a:pPr>
              <a:spcBef>
                <a:spcPts val="1200"/>
              </a:spcBef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the Roster tab, the unit selects which members they are ren</a:t>
            </a:r>
            <a:r>
              <a:rPr lang="en-US" sz="1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ewing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18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The unit can choose not to renew a member </a:t>
            </a:r>
            <a:br>
              <a:rPr lang="en-US" sz="1800" b="1" kern="100" dirty="0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en-US" sz="18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(opt-out). The unit can also change the Scout’s Life subscription settings for each person.</a:t>
            </a:r>
          </a:p>
          <a:p>
            <a:pPr>
              <a:spcBef>
                <a:spcPts val="1200"/>
              </a:spcBef>
            </a:pPr>
            <a:r>
              <a:rPr lang="en-US" sz="1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unit pays with a credit card or establishes a securely stored electronic fund transfer payment (ACH) and submits the renewal.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8E211-2FED-BB83-9151-A17C1987877D}"/>
              </a:ext>
            </a:extLst>
          </p:cNvPr>
          <p:cNvSpPr txBox="1"/>
          <p:nvPr/>
        </p:nvSpPr>
        <p:spPr>
          <a:xfrm>
            <a:off x="640080" y="1482412"/>
            <a:ext cx="11413374" cy="49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i="1" kern="100" dirty="0">
                <a:solidFill>
                  <a:srgbClr val="CE11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Note: All registrations are for 12 months. For example, if your current registration expires on 12/31/2023, your renewed membership will start on 1/1/2024 </a:t>
            </a:r>
            <a:br>
              <a:rPr lang="en-US" sz="1200" b="1" i="1" kern="100" dirty="0">
                <a:solidFill>
                  <a:srgbClr val="CE11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 b="1" i="1" kern="100" dirty="0">
                <a:solidFill>
                  <a:srgbClr val="CE11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run through the entire calendar year until 12/31/2024. </a:t>
            </a:r>
            <a:r>
              <a:rPr lang="en-US" sz="1200" b="1" i="1" kern="100" dirty="0">
                <a:solidFill>
                  <a:srgbClr val="CE11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Membership renewal can be completed by either the individual, the family or the unit.</a:t>
            </a:r>
            <a:endParaRPr lang="en-US" sz="1200" b="1" i="1" kern="100" dirty="0">
              <a:solidFill>
                <a:srgbClr val="CE112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F24C9-DFAD-D248-A197-B64CFDCE1273}"/>
              </a:ext>
            </a:extLst>
          </p:cNvPr>
          <p:cNvSpPr txBox="1">
            <a:spLocks/>
          </p:cNvSpPr>
          <p:nvPr/>
        </p:nvSpPr>
        <p:spPr>
          <a:xfrm>
            <a:off x="6515100" y="2112045"/>
            <a:ext cx="5157787" cy="733854"/>
          </a:xfrm>
          <a:prstGeom prst="rect">
            <a:avLst/>
          </a:prstGeom>
          <a:solidFill>
            <a:srgbClr val="AD9D7B"/>
          </a:solidFill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i="1" kern="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 Renewal Membership  </a:t>
            </a:r>
            <a:br>
              <a:rPr lang="en-US" sz="1400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Pay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7A7BE0-7D9D-02DA-81B3-D45F5DFDD82E}"/>
              </a:ext>
            </a:extLst>
          </p:cNvPr>
          <p:cNvSpPr txBox="1"/>
          <p:nvPr/>
        </p:nvSpPr>
        <p:spPr>
          <a:xfrm>
            <a:off x="8467731" y="385806"/>
            <a:ext cx="3503751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all youth and adult</a:t>
            </a:r>
            <a:br>
              <a:rPr lang="en-US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members of the BSA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96A44E2D-7436-5D39-C8A3-8D827E3F2108}"/>
              </a:ext>
            </a:extLst>
          </p:cNvPr>
          <p:cNvSpPr/>
          <p:nvPr/>
        </p:nvSpPr>
        <p:spPr>
          <a:xfrm rot="5400000">
            <a:off x="4830003" y="1812476"/>
            <a:ext cx="564787" cy="1163924"/>
          </a:xfrm>
          <a:prstGeom prst="homePlate">
            <a:avLst>
              <a:gd name="adj" fmla="val 22414"/>
            </a:avLst>
          </a:prstGeom>
          <a:solidFill>
            <a:srgbClr val="AD9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C73D034C-3318-79FD-11D1-D5319C475F12}"/>
              </a:ext>
            </a:extLst>
          </p:cNvPr>
          <p:cNvSpPr/>
          <p:nvPr/>
        </p:nvSpPr>
        <p:spPr>
          <a:xfrm rot="5400000">
            <a:off x="10652700" y="1812476"/>
            <a:ext cx="564787" cy="1163924"/>
          </a:xfrm>
          <a:prstGeom prst="homePlate">
            <a:avLst>
              <a:gd name="adj" fmla="val 22414"/>
            </a:avLst>
          </a:prstGeom>
          <a:solidFill>
            <a:srgbClr val="938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9872CE-8659-F2DA-4575-34AE955C6A85}"/>
              </a:ext>
            </a:extLst>
          </p:cNvPr>
          <p:cNvGrpSpPr/>
          <p:nvPr/>
        </p:nvGrpSpPr>
        <p:grpSpPr>
          <a:xfrm rot="-60000">
            <a:off x="1003202" y="-48752"/>
            <a:ext cx="4982896" cy="1434366"/>
            <a:chOff x="9319259" y="824211"/>
            <a:chExt cx="1861189" cy="53575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AFF905-8B13-7E8F-0B3D-52E52737C6E9}"/>
                </a:ext>
              </a:extLst>
            </p:cNvPr>
            <p:cNvGrpSpPr/>
            <p:nvPr/>
          </p:nvGrpSpPr>
          <p:grpSpPr>
            <a:xfrm>
              <a:off x="9319259" y="824211"/>
              <a:ext cx="1861189" cy="535758"/>
              <a:chOff x="9067462" y="784501"/>
              <a:chExt cx="2167275" cy="623867"/>
            </a:xfrm>
          </p:grpSpPr>
          <p:pic>
            <p:nvPicPr>
              <p:cNvPr id="15" name="Graphic 14" descr="Smart Phone with solid fill">
                <a:extLst>
                  <a:ext uri="{FF2B5EF4-FFF2-40B4-BE49-F238E27FC236}">
                    <a16:creationId xmlns:a16="http://schemas.microsoft.com/office/drawing/2014/main" id="{F00785FE-C055-10EC-B7B3-8E64CF431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830329" y="894230"/>
                <a:ext cx="404408" cy="404408"/>
              </a:xfrm>
              <a:prstGeom prst="rect">
                <a:avLst/>
              </a:prstGeom>
            </p:spPr>
          </p:pic>
          <p:pic>
            <p:nvPicPr>
              <p:cNvPr id="16" name="Graphic 15" descr="Laptop with solid fill">
                <a:extLst>
                  <a:ext uri="{FF2B5EF4-FFF2-40B4-BE49-F238E27FC236}">
                    <a16:creationId xmlns:a16="http://schemas.microsoft.com/office/drawing/2014/main" id="{6F601486-2FE1-51BB-8C1E-3982A96B3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554120" y="784501"/>
                <a:ext cx="623867" cy="623867"/>
              </a:xfrm>
              <a:prstGeom prst="rect">
                <a:avLst/>
              </a:prstGeom>
            </p:spPr>
          </p:pic>
          <p:pic>
            <p:nvPicPr>
              <p:cNvPr id="17" name="Graphic 16" descr="Tablet with solid fill">
                <a:extLst>
                  <a:ext uri="{FF2B5EF4-FFF2-40B4-BE49-F238E27FC236}">
                    <a16:creationId xmlns:a16="http://schemas.microsoft.com/office/drawing/2014/main" id="{9F9F2DE0-1525-7FDD-5A09-5AE88C54A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10206462" y="784501"/>
                <a:ext cx="623867" cy="623867"/>
              </a:xfrm>
              <a:prstGeom prst="rect">
                <a:avLst/>
              </a:prstGeom>
            </p:spPr>
          </p:pic>
          <p:pic>
            <p:nvPicPr>
              <p:cNvPr id="19" name="Graphic 18" descr="Email with solid fill">
                <a:extLst>
                  <a:ext uri="{FF2B5EF4-FFF2-40B4-BE49-F238E27FC236}">
                    <a16:creationId xmlns:a16="http://schemas.microsoft.com/office/drawing/2014/main" id="{088251A5-946F-2491-3AC9-5AC3A8D4B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9067462" y="874741"/>
                <a:ext cx="443387" cy="443387"/>
              </a:xfrm>
              <a:prstGeom prst="rect">
                <a:avLst/>
              </a:prstGeom>
            </p:spPr>
          </p:pic>
        </p:grpSp>
        <p:pic>
          <p:nvPicPr>
            <p:cNvPr id="26" name="Graphic 25" descr="Cursor with solid fill">
              <a:extLst>
                <a:ext uri="{FF2B5EF4-FFF2-40B4-BE49-F238E27FC236}">
                  <a16:creationId xmlns:a16="http://schemas.microsoft.com/office/drawing/2014/main" id="{9F29A08C-4D69-4CA5-69CF-F88812BED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62921" y="975425"/>
              <a:ext cx="209144" cy="20914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10ED77-DAD1-4FB0-FB15-84BBAFBF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64" y="286424"/>
            <a:ext cx="7472939" cy="82391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Auto-Renewal Membership</a:t>
            </a:r>
          </a:p>
        </p:txBody>
      </p:sp>
    </p:spTree>
    <p:extLst>
      <p:ext uri="{BB962C8B-B14F-4D97-AF65-F5344CB8AC3E}">
        <p14:creationId xmlns:p14="http://schemas.microsoft.com/office/powerpoint/2010/main" val="1463155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3" y="0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1207EFA4-AD2A-49C9-A156-42E3D1E9F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74" y="839625"/>
            <a:ext cx="8868651" cy="58405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650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4" y="247419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3EAE6B-F3A0-1194-4A26-FA4E3EF3F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3256"/>
            <a:ext cx="10515600" cy="5658219"/>
          </a:xfrm>
        </p:spPr>
        <p:txBody>
          <a:bodyPr>
            <a:normAutofit/>
          </a:bodyPr>
          <a:lstStyle/>
          <a:p>
            <a:r>
              <a:rPr lang="en-US" sz="3200" b="1" dirty="0"/>
              <a:t>For all Youth and Adult members in the BSA</a:t>
            </a:r>
          </a:p>
          <a:p>
            <a:r>
              <a:rPr lang="en-US" sz="3200" b="1" dirty="0"/>
              <a:t>All Membership Terms are for 12 months</a:t>
            </a:r>
          </a:p>
          <a:p>
            <a:r>
              <a:rPr lang="en-US" sz="3200" b="1" dirty="0"/>
              <a:t>New Membership Renewal will only have a one-month lapse</a:t>
            </a:r>
          </a:p>
          <a:p>
            <a:r>
              <a:rPr lang="en-US" sz="3200" b="1" dirty="0"/>
              <a:t>New Unit Renewal will only have a one-month lapse</a:t>
            </a:r>
          </a:p>
          <a:p>
            <a:r>
              <a:rPr lang="en-US" sz="3200" b="1" dirty="0"/>
              <a:t>Parent/Guardian e-mails are needed</a:t>
            </a:r>
          </a:p>
          <a:p>
            <a:r>
              <a:rPr lang="en-US" sz="3200" b="1" dirty="0"/>
              <a:t>Parents can Opt-Out and Units can Opt-out the member too</a:t>
            </a:r>
          </a:p>
          <a:p>
            <a:r>
              <a:rPr lang="en-US" sz="3200" b="1" dirty="0"/>
              <a:t>A one-time data sync will be done in March  to align all Multiple and Functional Registrations to the Primary (paid) expiry 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24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4" y="0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Family / Self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294F68CF-422E-EE51-1FFB-CC0B97591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2" y="849486"/>
            <a:ext cx="7789630" cy="5823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1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4" y="-140160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Family / Self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94F68CF-422E-EE51-1FFB-CC0B97591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401" y="645671"/>
            <a:ext cx="5286207" cy="60758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881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51" y="9939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Family / Self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94F68CF-422E-EE51-1FFB-CC0B97591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267" y="839625"/>
            <a:ext cx="5066811" cy="5823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363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51" y="0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Family / Self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94F68CF-422E-EE51-1FFB-CC0B97591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267" y="839625"/>
            <a:ext cx="5066811" cy="5823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920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51" y="0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Family / Self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94F68CF-422E-EE51-1FFB-CC0B97591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267" y="839625"/>
            <a:ext cx="5066811" cy="5823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7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78F50-D102-0FCB-8ED4-33FECEE4A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273" y="63771"/>
            <a:ext cx="5011454" cy="4882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Welcome and Introductions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2E2B1-DF09-933A-E67F-50938AB7197B}"/>
              </a:ext>
            </a:extLst>
          </p:cNvPr>
          <p:cNvSpPr txBox="1"/>
          <p:nvPr/>
        </p:nvSpPr>
        <p:spPr>
          <a:xfrm>
            <a:off x="2845837" y="20713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0D0F0-B299-7950-50C0-9BEFCC8DF3D1}"/>
              </a:ext>
            </a:extLst>
          </p:cNvPr>
          <p:cNvSpPr txBox="1"/>
          <p:nvPr/>
        </p:nvSpPr>
        <p:spPr>
          <a:xfrm>
            <a:off x="232590" y="614028"/>
            <a:ext cx="8176677" cy="5858720"/>
          </a:xfrm>
          <a:prstGeom prst="rect">
            <a:avLst/>
          </a:prstGeom>
          <a:solidFill>
            <a:srgbClr val="0D4171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Membership and Unit Renewal Task Force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been charged with the responsibility to develop a communication plan, clear guidelines for councils and units, and to create the tools and resources for all applicable BSA stakeholders.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goal is to keep it simple and to be a resource to support local councils with this new business model.  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Staff</a:t>
            </a:r>
            <a:r>
              <a:rPr kumimoji="0" lang="en-US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CST 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Council Volunteers,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Director of Field Services/Deputy SE’s and Scout Executives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 Today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level overview of the process</a:t>
            </a:r>
            <a:endParaRPr kumimoji="0" lang="en-US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Presenters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 Crowley, Deputy Scout Executive – CFC (Orlando, FL)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Clint Scharff, Council Service Territory 16 Director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Michael Creagh, National - Manager, Member Applications</a:t>
            </a:r>
            <a:endParaRPr kumimoji="0" lang="en-US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Few Reminders…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FAQ’s update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Submit questions in Q&amp;A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this recorded? Yes.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Introduction…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 Timmons, National Director of Council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1E2276-F484-AD0A-6ED6-499FDF70E1BB}"/>
              </a:ext>
            </a:extLst>
          </p:cNvPr>
          <p:cNvSpPr txBox="1"/>
          <p:nvPr/>
        </p:nvSpPr>
        <p:spPr>
          <a:xfrm>
            <a:off x="8613159" y="5842438"/>
            <a:ext cx="3360749" cy="58477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675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Otto Goedhart, National – Manager,  Membership Growth</a:t>
            </a:r>
          </a:p>
        </p:txBody>
      </p:sp>
      <p:pic>
        <p:nvPicPr>
          <p:cNvPr id="10" name="Picture 9" descr="A group of people on bicycles on a rocky hill">
            <a:extLst>
              <a:ext uri="{FF2B5EF4-FFF2-40B4-BE49-F238E27FC236}">
                <a16:creationId xmlns:a16="http://schemas.microsoft.com/office/drawing/2014/main" id="{E1DA4AA0-15BC-1A18-A67B-47E329248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661" y="801315"/>
            <a:ext cx="3360749" cy="50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73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51" y="0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Unit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3FB756-0634-DBCF-E3C6-5BC0684C4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097" y="806351"/>
            <a:ext cx="9974560" cy="57019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110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4" y="-9939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Unit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3FB756-0634-DBCF-E3C6-5BC0684C4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392" y="654382"/>
            <a:ext cx="10625087" cy="60738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8301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4" y="0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Unit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3FB756-0634-DBCF-E3C6-5BC0684C4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392" y="654382"/>
            <a:ext cx="10625087" cy="60738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519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4" y="0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Unit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3FB756-0634-DBCF-E3C6-5BC0684C4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392" y="654382"/>
            <a:ext cx="10625087" cy="60738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411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4" y="9939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Unit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85083D1-28BC-D5C6-2E4F-CD1B7C265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5069" y="706995"/>
            <a:ext cx="6035207" cy="60438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548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4" y="0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Unit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185083D1-28BC-D5C6-2E4F-CD1B7C265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69" y="706995"/>
            <a:ext cx="6035207" cy="60438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456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4" y="0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Unit Pay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 descr="A screenshot of a credit card&#10;&#10;Description automatically generated">
            <a:extLst>
              <a:ext uri="{FF2B5EF4-FFF2-40B4-BE49-F238E27FC236}">
                <a16:creationId xmlns:a16="http://schemas.microsoft.com/office/drawing/2014/main" id="{047BA152-20F3-2AC2-2789-6C6C918B9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57" y="865297"/>
            <a:ext cx="7503631" cy="585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024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3" y="0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Pay at the Council Office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6DC03E9-5013-432C-6901-0EA0C636A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881" y="718649"/>
            <a:ext cx="9334991" cy="58202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247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7" y="17417"/>
            <a:ext cx="11062252" cy="9409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Missing Parent Guardian Relationship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3FB756-0634-DBCF-E3C6-5BC0684C4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40" y="802446"/>
            <a:ext cx="10488473" cy="59190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961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7" y="17417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Missing Email Address Report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3FB756-0634-DBCF-E3C6-5BC0684C4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034" y="839625"/>
            <a:ext cx="10665932" cy="5875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4475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F5F0-E41D-4C2C-A84C-EDD16C4F1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4" y="213077"/>
            <a:ext cx="11062252" cy="94090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 Black" panose="020B0A04020102020204" pitchFamily="34" charset="0"/>
              </a:rPr>
              <a:t>2024 Membership Goals and Plans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37C99-D779-469C-8C08-BB0632CF6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00" y="1153980"/>
            <a:ext cx="11062252" cy="5325197"/>
          </a:xfrm>
        </p:spPr>
        <p:txBody>
          <a:bodyPr>
            <a:noAutofit/>
          </a:bodyPr>
          <a:lstStyle/>
          <a:p>
            <a:r>
              <a:rPr lang="en-US" b="1" dirty="0"/>
              <a:t>By February 15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en-US" dirty="0"/>
              <a:t>- Monthly Membership Goals, Spring New Youth and Fall New Youth Projections Due.  Membership Goals include the following core programs – Cub Scouting, Scouts BSA, Venturing/Sea Scouts and Exploring. </a:t>
            </a:r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dirty="0" err="1">
                <a:solidFill>
                  <a:srgbClr val="0070C0"/>
                </a:solidFill>
              </a:rPr>
              <a:t>My.Scouting</a:t>
            </a:r>
            <a:r>
              <a:rPr lang="en-US" sz="2400" dirty="0">
                <a:solidFill>
                  <a:srgbClr val="0070C0"/>
                </a:solidFill>
              </a:rPr>
              <a:t> |Council Membership Tools – Membership Projections)</a:t>
            </a:r>
          </a:p>
          <a:p>
            <a:pPr marL="0" indent="0">
              <a:buNone/>
            </a:pPr>
            <a:endParaRPr lang="en-US" sz="800" dirty="0">
              <a:solidFill>
                <a:srgbClr val="FF0000"/>
              </a:solidFill>
            </a:endParaRPr>
          </a:p>
          <a:p>
            <a:r>
              <a:rPr lang="en-US" b="1" dirty="0"/>
              <a:t>By March 29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en-US" dirty="0"/>
              <a:t>– Council Board Approved Membership Plans Due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    </a:t>
            </a:r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 Council Membership Plan</a:t>
            </a:r>
            <a:r>
              <a:rPr lang="en-US" sz="24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rgbClr val="FF0000"/>
              </a:solidFill>
            </a:endParaRPr>
          </a:p>
          <a:p>
            <a:r>
              <a:rPr lang="en-US" dirty="0"/>
              <a:t>2024 Council and District Growth Plan Workbook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 Council Membership Plan</a:t>
            </a:r>
            <a:r>
              <a:rPr lang="en-US" sz="24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rgbClr val="FF0000"/>
              </a:solidFill>
            </a:endParaRPr>
          </a:p>
        </p:txBody>
      </p:sp>
      <p:pic>
        <p:nvPicPr>
          <p:cNvPr id="4" name="Picture 3" descr="Exchanging ideas in the boardroom">
            <a:extLst>
              <a:ext uri="{FF2B5EF4-FFF2-40B4-BE49-F238E27FC236}">
                <a16:creationId xmlns:a16="http://schemas.microsoft.com/office/drawing/2014/main" id="{F987D8A0-0986-069D-7ACF-5EDED1399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3011" y="3945293"/>
            <a:ext cx="3253578" cy="217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DD518-0BFE-DB9A-5A75-975B4A445FC8}"/>
              </a:ext>
            </a:extLst>
          </p:cNvPr>
          <p:cNvSpPr txBox="1"/>
          <p:nvPr/>
        </p:nvSpPr>
        <p:spPr>
          <a:xfrm>
            <a:off x="675411" y="5704020"/>
            <a:ext cx="6819083" cy="40703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 Crowley, Deputy Scout Executive – CFC (Orlando, FL)</a:t>
            </a:r>
          </a:p>
        </p:txBody>
      </p:sp>
    </p:spTree>
    <p:extLst>
      <p:ext uri="{BB962C8B-B14F-4D97-AF65-F5344CB8AC3E}">
        <p14:creationId xmlns:p14="http://schemas.microsoft.com/office/powerpoint/2010/main" val="1059931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7" y="17417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Unit Roster Report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3FB756-0634-DBCF-E3C6-5BC0684C4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2345" y="726525"/>
            <a:ext cx="9107309" cy="59949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370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7" y="17417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Member without Unit Report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3FB756-0634-DBCF-E3C6-5BC0684C4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79" y="686593"/>
            <a:ext cx="10900441" cy="5932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87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44580-D81D-46C8-A6A8-9A26C58CE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390003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i="1" dirty="0"/>
              <a:t>Thank You</a:t>
            </a:r>
            <a:br>
              <a:rPr lang="en-US" i="1" dirty="0"/>
            </a:br>
            <a:r>
              <a:rPr lang="en-US" i="1" dirty="0"/>
              <a:t>for your attention, and for everything you do for Scouting!</a:t>
            </a:r>
          </a:p>
        </p:txBody>
      </p:sp>
      <p:pic>
        <p:nvPicPr>
          <p:cNvPr id="4" name="Picture 3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64BDAA48-D2D4-B913-A645-F6547852B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294" y="4754880"/>
            <a:ext cx="4389411" cy="13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50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6AEE847-034F-2C0F-2AE3-92B18F17DFA9}"/>
              </a:ext>
            </a:extLst>
          </p:cNvPr>
          <p:cNvSpPr txBox="1">
            <a:spLocks/>
          </p:cNvSpPr>
          <p:nvPr/>
        </p:nvSpPr>
        <p:spPr bwMode="auto">
          <a:xfrm>
            <a:off x="109728" y="1729320"/>
            <a:ext cx="6373368" cy="14065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F0031"/>
                </a:solidFill>
                <a:latin typeface="Helvetica"/>
                <a:ea typeface="ヒラギノ角ゴ Pro W3" charset="0"/>
                <a:cs typeface="ヒラギノ角ゴ Pro W3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F003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F003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F003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F003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F003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F003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F003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F003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F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2024 Monthly Rally Dates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3rd Thursday of Every Month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73DB1C-72C5-3051-0DD5-D1FC6D45DE61}"/>
              </a:ext>
            </a:extLst>
          </p:cNvPr>
          <p:cNvSpPr txBox="1">
            <a:spLocks/>
          </p:cNvSpPr>
          <p:nvPr/>
        </p:nvSpPr>
        <p:spPr bwMode="auto">
          <a:xfrm>
            <a:off x="468316" y="3135914"/>
            <a:ext cx="3520978" cy="32723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b="1" i="1" kern="1200">
                <a:solidFill>
                  <a:srgbClr val="CF0031"/>
                </a:solidFill>
                <a:latin typeface="Helvetica"/>
                <a:ea typeface="ヒラギノ角ゴ Pro W3" charset="0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i="1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February 15, 2024</a:t>
            </a:r>
          </a:p>
          <a:p>
            <a:pPr marL="0" marR="0" lvl="0" indent="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March 7-8, 2024 (In-person)</a:t>
            </a:r>
          </a:p>
          <a:p>
            <a:pPr marL="0" marR="0" lvl="0" indent="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April 18 </a:t>
            </a:r>
          </a:p>
          <a:p>
            <a:pPr marL="0" marR="0" lvl="0" indent="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May 5-9 (NAM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, In-person)</a:t>
            </a:r>
            <a:endParaRPr kumimoji="0" lang="en-US" sz="1700" b="0" i="0" u="none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 20</a:t>
            </a:r>
          </a:p>
          <a:p>
            <a:pPr marL="0" marR="0" lvl="0" indent="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July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</a:t>
            </a:r>
            <a:endParaRPr kumimoji="0" lang="en-US" sz="24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August 15</a:t>
            </a:r>
          </a:p>
          <a:p>
            <a:pPr marL="0" marR="0" lvl="0" indent="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September 19</a:t>
            </a:r>
          </a:p>
          <a:p>
            <a:pPr marL="0" marR="0" lvl="0" indent="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17</a:t>
            </a:r>
          </a:p>
          <a:p>
            <a:pPr marL="0" marR="0" lvl="0" indent="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November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</a:t>
            </a:r>
            <a:endParaRPr kumimoji="0" lang="en-US" sz="24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22860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700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D6674E-057A-93F8-4981-22D0F3CC34D0}"/>
              </a:ext>
            </a:extLst>
          </p:cNvPr>
          <p:cNvSpPr/>
          <p:nvPr/>
        </p:nvSpPr>
        <p:spPr>
          <a:xfrm>
            <a:off x="278780" y="234176"/>
            <a:ext cx="1516566" cy="1248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9A2A3C26-80F2-D798-D157-5A6E48B25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00" y="234176"/>
            <a:ext cx="1938410" cy="14244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048628-6753-BE79-2547-9E414548B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8" r="6047"/>
          <a:stretch/>
        </p:blipFill>
        <p:spPr bwMode="auto">
          <a:xfrm>
            <a:off x="6687671" y="1235705"/>
            <a:ext cx="5158296" cy="464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57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78F50-D102-0FCB-8ED4-33FECEE4A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534" y="77912"/>
            <a:ext cx="5952931" cy="4882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Communications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2E2B1-DF09-933A-E67F-50938AB7197B}"/>
              </a:ext>
            </a:extLst>
          </p:cNvPr>
          <p:cNvSpPr txBox="1"/>
          <p:nvPr/>
        </p:nvSpPr>
        <p:spPr>
          <a:xfrm>
            <a:off x="2845837" y="20713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0D0F0-B299-7950-50C0-9BEFCC8DF3D1}"/>
              </a:ext>
            </a:extLst>
          </p:cNvPr>
          <p:cNvSpPr txBox="1"/>
          <p:nvPr/>
        </p:nvSpPr>
        <p:spPr>
          <a:xfrm>
            <a:off x="257272" y="595044"/>
            <a:ext cx="11582794" cy="5242076"/>
          </a:xfrm>
          <a:prstGeom prst="rect">
            <a:avLst/>
          </a:prstGeom>
          <a:solidFill>
            <a:srgbClr val="0D4171"/>
          </a:solidFill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Multi-channel communication strategy- CST newsletters, Commissioner platforms, BSA communication channels, BSA wire, Workplace, SE weekly packet, social media, direct email.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¼ 2024- Focus on BSA staff (registrars and field staff), NST Volunteers, and Commissioners current charter process and create awareness and training for new process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¼ 2024- volunteer focused message- What &amp; How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¼ 2024- focus on member renewal- Volunteers and members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¼ 2024-focus on member &amp; unit renewal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¼ 2025- focus on member &amp; unit renewal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1E2276-F484-AD0A-6ED6-499FDF70E1BB}"/>
              </a:ext>
            </a:extLst>
          </p:cNvPr>
          <p:cNvSpPr txBox="1"/>
          <p:nvPr/>
        </p:nvSpPr>
        <p:spPr>
          <a:xfrm>
            <a:off x="3200398" y="6062901"/>
            <a:ext cx="5791201" cy="400110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675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Clint Scharff, Council Service Territory 16 Director </a:t>
            </a:r>
          </a:p>
        </p:txBody>
      </p:sp>
    </p:spTree>
    <p:extLst>
      <p:ext uri="{BB962C8B-B14F-4D97-AF65-F5344CB8AC3E}">
        <p14:creationId xmlns:p14="http://schemas.microsoft.com/office/powerpoint/2010/main" val="2915770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3" y="386598"/>
            <a:ext cx="11062252" cy="120688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Auto Renew Membership</a:t>
            </a:r>
            <a:endParaRPr lang="en-US" sz="4800" dirty="0">
              <a:solidFill>
                <a:srgbClr val="002060"/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C1ABFC-5CEB-9500-B495-2A8C0B8F6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833" y="1801154"/>
            <a:ext cx="5421087" cy="3744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Garamond" panose="02020404030301010803" pitchFamily="18" charset="0"/>
              </a:rPr>
              <a:t>Timeline</a:t>
            </a:r>
          </a:p>
          <a:p>
            <a:pPr marL="0" indent="0" algn="ctr">
              <a:buNone/>
            </a:pPr>
            <a:r>
              <a:rPr lang="en-US" sz="4400" b="1" dirty="0">
                <a:latin typeface="Garamond" panose="02020404030301010803" pitchFamily="18" charset="0"/>
              </a:rPr>
              <a:t>Unit Renewals</a:t>
            </a:r>
          </a:p>
          <a:p>
            <a:pPr marL="0" indent="0" algn="ctr">
              <a:buNone/>
            </a:pPr>
            <a:r>
              <a:rPr lang="en-US" sz="4400" b="1" dirty="0">
                <a:latin typeface="Garamond" panose="02020404030301010803" pitchFamily="18" charset="0"/>
              </a:rPr>
              <a:t>Parent view</a:t>
            </a:r>
          </a:p>
          <a:p>
            <a:pPr marL="0" indent="0" algn="ctr">
              <a:buNone/>
            </a:pPr>
            <a:r>
              <a:rPr lang="en-US" sz="4400" b="1" dirty="0">
                <a:latin typeface="Garamond" panose="02020404030301010803" pitchFamily="18" charset="0"/>
              </a:rPr>
              <a:t>Unit View</a:t>
            </a:r>
          </a:p>
          <a:p>
            <a:pPr marL="0" indent="0" algn="ctr">
              <a:buNone/>
            </a:pPr>
            <a:r>
              <a:rPr lang="en-US" sz="4400" b="1" dirty="0">
                <a:latin typeface="Garamond" panose="02020404030301010803" pitchFamily="18" charset="0"/>
              </a:rPr>
              <a:t>Council 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4DE03-8221-BFFA-9D36-FEDE561DC363}"/>
              </a:ext>
            </a:extLst>
          </p:cNvPr>
          <p:cNvSpPr txBox="1"/>
          <p:nvPr/>
        </p:nvSpPr>
        <p:spPr>
          <a:xfrm>
            <a:off x="289248" y="5818974"/>
            <a:ext cx="3713585" cy="759182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675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38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 panose="020F0502020204030204"/>
              </a:rPr>
              <a:t>Micheal Creagh</a:t>
            </a:r>
          </a:p>
          <a:p>
            <a:pPr marL="0" marR="0" lvl="0" indent="0" algn="l" defTabSz="6675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38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 panose="020F0502020204030204"/>
              </a:rPr>
              <a:t>Manager, Member Applications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61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7" y="17417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March Unit Renewals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 descr="A screenshot of a calendar&#10;&#10;Description automatically generated">
            <a:extLst>
              <a:ext uri="{FF2B5EF4-FFF2-40B4-BE49-F238E27FC236}">
                <a16:creationId xmlns:a16="http://schemas.microsoft.com/office/drawing/2014/main" id="{3E0A7597-E4A6-CBDE-148E-8D212D505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4" y="1057960"/>
            <a:ext cx="11709332" cy="51987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569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BB62A-2D78-B814-1E8C-D0077288217B}"/>
              </a:ext>
            </a:extLst>
          </p:cNvPr>
          <p:cNvSpPr/>
          <p:nvPr/>
        </p:nvSpPr>
        <p:spPr>
          <a:xfrm>
            <a:off x="1132114" y="1793966"/>
            <a:ext cx="10084526" cy="252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9E08714-0DF3-C851-1365-5D68E1B6BE92}"/>
              </a:ext>
            </a:extLst>
          </p:cNvPr>
          <p:cNvSpPr txBox="1">
            <a:spLocks/>
          </p:cNvSpPr>
          <p:nvPr/>
        </p:nvSpPr>
        <p:spPr>
          <a:xfrm>
            <a:off x="2928082" y="839625"/>
            <a:ext cx="6492590" cy="2589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FA175-34CD-4166-785D-7301A9B7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919C-A270-5CE7-74D0-4E9BF83E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7" y="17417"/>
            <a:ext cx="11062252" cy="9409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Renewal Membership – March Unit Renewals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EB2BF0-E624-D72E-9415-9AB222154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632" y="703407"/>
            <a:ext cx="7434082" cy="60180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52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lowchart: Document 85">
            <a:extLst>
              <a:ext uri="{FF2B5EF4-FFF2-40B4-BE49-F238E27FC236}">
                <a16:creationId xmlns:a16="http://schemas.microsoft.com/office/drawing/2014/main" id="{83D3C3E7-AC8F-D660-C089-BE253C27458B}"/>
              </a:ext>
            </a:extLst>
          </p:cNvPr>
          <p:cNvSpPr/>
          <p:nvPr/>
        </p:nvSpPr>
        <p:spPr>
          <a:xfrm rot="10800000">
            <a:off x="30223" y="4834136"/>
            <a:ext cx="12192000" cy="2043406"/>
          </a:xfrm>
          <a:prstGeom prst="flowChartDocument">
            <a:avLst/>
          </a:prstGeom>
          <a:solidFill>
            <a:srgbClr val="FBFBFB"/>
          </a:solidFill>
          <a:ln>
            <a:noFill/>
          </a:ln>
          <a:effectLst>
            <a:outerShdw blurRad="152400" dist="38100" dir="16200000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5CF47C63-E8CF-50F1-CE7C-9FE0681843C9}"/>
              </a:ext>
            </a:extLst>
          </p:cNvPr>
          <p:cNvSpPr/>
          <p:nvPr/>
        </p:nvSpPr>
        <p:spPr>
          <a:xfrm>
            <a:off x="8092031" y="6339692"/>
            <a:ext cx="2120826" cy="398280"/>
          </a:xfrm>
          <a:prstGeom prst="roundRect">
            <a:avLst>
              <a:gd name="adj" fmla="val 0"/>
            </a:avLst>
          </a:prstGeom>
          <a:solidFill>
            <a:srgbClr val="039B03">
              <a:alpha val="14902"/>
            </a:srgbClr>
          </a:solidFill>
          <a:ln w="57150">
            <a:solidFill>
              <a:srgbClr val="0D7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E7A2B08A-44F1-B260-22B7-4C2F38DB4181}"/>
              </a:ext>
            </a:extLst>
          </p:cNvPr>
          <p:cNvSpPr/>
          <p:nvPr/>
        </p:nvSpPr>
        <p:spPr>
          <a:xfrm rot="10800000">
            <a:off x="8767883" y="6155170"/>
            <a:ext cx="950733" cy="250636"/>
          </a:xfrm>
          <a:prstGeom prst="triangle">
            <a:avLst/>
          </a:prstGeom>
          <a:solidFill>
            <a:srgbClr val="0D754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DE3644F-9B3A-F5AA-5A1A-77639A0CD35A}"/>
              </a:ext>
            </a:extLst>
          </p:cNvPr>
          <p:cNvSpPr/>
          <p:nvPr/>
        </p:nvSpPr>
        <p:spPr>
          <a:xfrm>
            <a:off x="8105680" y="5753838"/>
            <a:ext cx="2120825" cy="398280"/>
          </a:xfrm>
          <a:prstGeom prst="roundRect">
            <a:avLst>
              <a:gd name="adj" fmla="val 0"/>
            </a:avLst>
          </a:prstGeom>
          <a:solidFill>
            <a:srgbClr val="039B03">
              <a:alpha val="14902"/>
            </a:srgbClr>
          </a:solidFill>
          <a:ln w="57150">
            <a:solidFill>
              <a:srgbClr val="0D7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0BCBEA20-EC60-561F-8D06-C1F6D08414A4}"/>
              </a:ext>
            </a:extLst>
          </p:cNvPr>
          <p:cNvSpPr/>
          <p:nvPr/>
        </p:nvSpPr>
        <p:spPr>
          <a:xfrm rot="10800000">
            <a:off x="8767883" y="5569558"/>
            <a:ext cx="950733" cy="250636"/>
          </a:xfrm>
          <a:prstGeom prst="triangle">
            <a:avLst/>
          </a:prstGeom>
          <a:solidFill>
            <a:srgbClr val="0D754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FFC4BF9-1FB4-002C-251D-15047BDF109C}"/>
              </a:ext>
            </a:extLst>
          </p:cNvPr>
          <p:cNvSpPr/>
          <p:nvPr/>
        </p:nvSpPr>
        <p:spPr>
          <a:xfrm>
            <a:off x="6930753" y="4951545"/>
            <a:ext cx="4624995" cy="618013"/>
          </a:xfrm>
          <a:prstGeom prst="roundRect">
            <a:avLst>
              <a:gd name="adj" fmla="val 0"/>
            </a:avLst>
          </a:prstGeom>
          <a:solidFill>
            <a:srgbClr val="039B03">
              <a:alpha val="14902"/>
            </a:srgbClr>
          </a:solidFill>
          <a:ln w="57150">
            <a:solidFill>
              <a:srgbClr val="0D7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428EAA49-D6A4-D0F1-FADC-BF2ED6E42755}"/>
              </a:ext>
            </a:extLst>
          </p:cNvPr>
          <p:cNvSpPr/>
          <p:nvPr/>
        </p:nvSpPr>
        <p:spPr>
          <a:xfrm rot="10800000">
            <a:off x="8726441" y="4753458"/>
            <a:ext cx="950733" cy="250636"/>
          </a:xfrm>
          <a:prstGeom prst="triangle">
            <a:avLst/>
          </a:prstGeom>
          <a:solidFill>
            <a:srgbClr val="0D754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4F72A89B-9B84-634D-030D-E91B2157B855}"/>
              </a:ext>
            </a:extLst>
          </p:cNvPr>
          <p:cNvSpPr/>
          <p:nvPr/>
        </p:nvSpPr>
        <p:spPr>
          <a:xfrm>
            <a:off x="8137496" y="4354987"/>
            <a:ext cx="2127767" cy="403587"/>
          </a:xfrm>
          <a:prstGeom prst="roundRect">
            <a:avLst>
              <a:gd name="adj" fmla="val 0"/>
            </a:avLst>
          </a:prstGeom>
          <a:solidFill>
            <a:srgbClr val="039B03">
              <a:alpha val="14902"/>
            </a:srgbClr>
          </a:solidFill>
          <a:ln w="57150">
            <a:solidFill>
              <a:srgbClr val="0D7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E12AD6ED-2D16-3059-0060-7B4D22D06DDE}"/>
              </a:ext>
            </a:extLst>
          </p:cNvPr>
          <p:cNvSpPr/>
          <p:nvPr/>
        </p:nvSpPr>
        <p:spPr>
          <a:xfrm rot="10800000">
            <a:off x="8712273" y="4185123"/>
            <a:ext cx="950733" cy="250636"/>
          </a:xfrm>
          <a:prstGeom prst="triangle">
            <a:avLst/>
          </a:prstGeom>
          <a:solidFill>
            <a:srgbClr val="0D754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FBF88F6-695E-6585-608E-B714F4E4F956}"/>
              </a:ext>
            </a:extLst>
          </p:cNvPr>
          <p:cNvSpPr/>
          <p:nvPr/>
        </p:nvSpPr>
        <p:spPr>
          <a:xfrm>
            <a:off x="7426579" y="3706491"/>
            <a:ext cx="3522125" cy="484124"/>
          </a:xfrm>
          <a:prstGeom prst="roundRect">
            <a:avLst>
              <a:gd name="adj" fmla="val 0"/>
            </a:avLst>
          </a:prstGeom>
          <a:solidFill>
            <a:srgbClr val="039B03">
              <a:alpha val="14902"/>
            </a:srgbClr>
          </a:solidFill>
          <a:ln w="57150">
            <a:solidFill>
              <a:srgbClr val="0D7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469E4D6D-1C95-145C-154F-112EAA782B6F}"/>
              </a:ext>
            </a:extLst>
          </p:cNvPr>
          <p:cNvSpPr/>
          <p:nvPr/>
        </p:nvSpPr>
        <p:spPr>
          <a:xfrm rot="10800000">
            <a:off x="8726441" y="3589758"/>
            <a:ext cx="950733" cy="250636"/>
          </a:xfrm>
          <a:prstGeom prst="triangle">
            <a:avLst/>
          </a:prstGeom>
          <a:solidFill>
            <a:srgbClr val="0D754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Flowchart: Off-page Connector 60">
            <a:extLst>
              <a:ext uri="{FF2B5EF4-FFF2-40B4-BE49-F238E27FC236}">
                <a16:creationId xmlns:a16="http://schemas.microsoft.com/office/drawing/2014/main" id="{2E386984-B373-D606-3E7B-7A0ADA5C7AB5}"/>
              </a:ext>
            </a:extLst>
          </p:cNvPr>
          <p:cNvSpPr/>
          <p:nvPr/>
        </p:nvSpPr>
        <p:spPr>
          <a:xfrm>
            <a:off x="6362724" y="0"/>
            <a:ext cx="5683388" cy="1170533"/>
          </a:xfrm>
          <a:prstGeom prst="flowChartOffpageConnector">
            <a:avLst/>
          </a:prstGeom>
          <a:solidFill>
            <a:srgbClr val="067E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31AB6C9-032C-D082-1AAA-CDADCB12C82D}"/>
              </a:ext>
            </a:extLst>
          </p:cNvPr>
          <p:cNvSpPr/>
          <p:nvPr/>
        </p:nvSpPr>
        <p:spPr>
          <a:xfrm>
            <a:off x="1197310" y="6036451"/>
            <a:ext cx="3611892" cy="479893"/>
          </a:xfrm>
          <a:prstGeom prst="roundRect">
            <a:avLst>
              <a:gd name="adj" fmla="val 0"/>
            </a:avLst>
          </a:prstGeom>
          <a:solidFill>
            <a:srgbClr val="039B03">
              <a:alpha val="14902"/>
            </a:srgbClr>
          </a:solidFill>
          <a:ln w="57150">
            <a:solidFill>
              <a:srgbClr val="0D7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70F4316-875B-7A56-8D00-6D0BD543296C}"/>
              </a:ext>
            </a:extLst>
          </p:cNvPr>
          <p:cNvSpPr/>
          <p:nvPr/>
        </p:nvSpPr>
        <p:spPr>
          <a:xfrm rot="10800000">
            <a:off x="2573875" y="5861048"/>
            <a:ext cx="950733" cy="250636"/>
          </a:xfrm>
          <a:prstGeom prst="triangle">
            <a:avLst/>
          </a:prstGeom>
          <a:solidFill>
            <a:srgbClr val="0D754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7CDE351-A0D0-D069-80B6-8EE77415950F}"/>
              </a:ext>
            </a:extLst>
          </p:cNvPr>
          <p:cNvSpPr/>
          <p:nvPr/>
        </p:nvSpPr>
        <p:spPr>
          <a:xfrm>
            <a:off x="1185377" y="5375946"/>
            <a:ext cx="3611892" cy="479893"/>
          </a:xfrm>
          <a:prstGeom prst="roundRect">
            <a:avLst>
              <a:gd name="adj" fmla="val 0"/>
            </a:avLst>
          </a:prstGeom>
          <a:solidFill>
            <a:srgbClr val="039B03">
              <a:alpha val="14902"/>
            </a:srgbClr>
          </a:solidFill>
          <a:ln w="57150">
            <a:solidFill>
              <a:srgbClr val="0D7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A4706B06-A148-68BE-5A14-62A2AEEDC079}"/>
              </a:ext>
            </a:extLst>
          </p:cNvPr>
          <p:cNvSpPr/>
          <p:nvPr/>
        </p:nvSpPr>
        <p:spPr>
          <a:xfrm rot="10800000">
            <a:off x="2595247" y="5191396"/>
            <a:ext cx="950733" cy="250636"/>
          </a:xfrm>
          <a:prstGeom prst="triangle">
            <a:avLst/>
          </a:prstGeom>
          <a:solidFill>
            <a:srgbClr val="0D754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7E57CE8-1C58-7BC2-24E4-CE632C4F1620}"/>
              </a:ext>
            </a:extLst>
          </p:cNvPr>
          <p:cNvSpPr/>
          <p:nvPr/>
        </p:nvSpPr>
        <p:spPr>
          <a:xfrm>
            <a:off x="234684" y="4285101"/>
            <a:ext cx="5683387" cy="906295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  <a:alpha val="14902"/>
            </a:schemeClr>
          </a:solidFill>
          <a:ln w="57150">
            <a:solidFill>
              <a:srgbClr val="0D7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6F4FDB7-6C8B-2960-2C30-82611F3240A3}"/>
              </a:ext>
            </a:extLst>
          </p:cNvPr>
          <p:cNvSpPr/>
          <p:nvPr/>
        </p:nvSpPr>
        <p:spPr>
          <a:xfrm rot="10800000">
            <a:off x="2581515" y="4107952"/>
            <a:ext cx="950733" cy="250636"/>
          </a:xfrm>
          <a:prstGeom prst="triangle">
            <a:avLst/>
          </a:prstGeom>
          <a:solidFill>
            <a:srgbClr val="0D754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3C6E41F-4FA5-4384-745F-74B5224D8A4F}"/>
              </a:ext>
            </a:extLst>
          </p:cNvPr>
          <p:cNvGrpSpPr/>
          <p:nvPr/>
        </p:nvGrpSpPr>
        <p:grpSpPr>
          <a:xfrm>
            <a:off x="1243296" y="3632444"/>
            <a:ext cx="3611892" cy="479893"/>
            <a:chOff x="1410871" y="3509612"/>
            <a:chExt cx="3611892" cy="47989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BAD19FF-3B12-EFD2-7EE7-478D897725FC}"/>
                </a:ext>
              </a:extLst>
            </p:cNvPr>
            <p:cNvSpPr/>
            <p:nvPr/>
          </p:nvSpPr>
          <p:spPr>
            <a:xfrm>
              <a:off x="1410871" y="3509612"/>
              <a:ext cx="3611892" cy="479893"/>
            </a:xfrm>
            <a:prstGeom prst="roundRect">
              <a:avLst>
                <a:gd name="adj" fmla="val 0"/>
              </a:avLst>
            </a:prstGeom>
            <a:solidFill>
              <a:srgbClr val="039B03">
                <a:alpha val="14902"/>
              </a:srgbClr>
            </a:solidFill>
            <a:ln w="57150">
              <a:solidFill>
                <a:srgbClr val="0D75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C8F97F4-46A5-81A7-D01C-68F4A527DBBA}"/>
                </a:ext>
              </a:extLst>
            </p:cNvPr>
            <p:cNvSpPr txBox="1"/>
            <p:nvPr/>
          </p:nvSpPr>
          <p:spPr>
            <a:xfrm>
              <a:off x="1946143" y="3603021"/>
              <a:ext cx="2760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Edit Roster</a:t>
              </a:r>
            </a:p>
          </p:txBody>
        </p:sp>
      </p:grp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52988481-A612-E241-5417-46F696515893}"/>
              </a:ext>
            </a:extLst>
          </p:cNvPr>
          <p:cNvSpPr/>
          <p:nvPr/>
        </p:nvSpPr>
        <p:spPr>
          <a:xfrm rot="10800000">
            <a:off x="2573876" y="3462360"/>
            <a:ext cx="950733" cy="250636"/>
          </a:xfrm>
          <a:prstGeom prst="triangle">
            <a:avLst/>
          </a:prstGeom>
          <a:solidFill>
            <a:srgbClr val="0D754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37CF992-6003-2145-5B08-1C2998271888}"/>
              </a:ext>
            </a:extLst>
          </p:cNvPr>
          <p:cNvSpPr/>
          <p:nvPr/>
        </p:nvSpPr>
        <p:spPr>
          <a:xfrm>
            <a:off x="1243296" y="2980831"/>
            <a:ext cx="3611892" cy="479893"/>
          </a:xfrm>
          <a:prstGeom prst="roundRect">
            <a:avLst>
              <a:gd name="adj" fmla="val 0"/>
            </a:avLst>
          </a:prstGeom>
          <a:solidFill>
            <a:srgbClr val="039B03">
              <a:alpha val="14902"/>
            </a:srgbClr>
          </a:solidFill>
          <a:ln w="57150">
            <a:solidFill>
              <a:srgbClr val="0D7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6231F803-959F-46B6-8843-BBED8519B988}"/>
              </a:ext>
            </a:extLst>
          </p:cNvPr>
          <p:cNvSpPr/>
          <p:nvPr/>
        </p:nvSpPr>
        <p:spPr>
          <a:xfrm rot="10800000">
            <a:off x="2573876" y="2810606"/>
            <a:ext cx="950733" cy="250636"/>
          </a:xfrm>
          <a:prstGeom prst="triangle">
            <a:avLst/>
          </a:prstGeom>
          <a:solidFill>
            <a:srgbClr val="0D754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9067E49-C0B9-F93A-9C0C-F91AD06F4CB0}"/>
              </a:ext>
            </a:extLst>
          </p:cNvPr>
          <p:cNvGrpSpPr/>
          <p:nvPr/>
        </p:nvGrpSpPr>
        <p:grpSpPr>
          <a:xfrm>
            <a:off x="370237" y="2334005"/>
            <a:ext cx="5358011" cy="479893"/>
            <a:chOff x="449120" y="2211173"/>
            <a:chExt cx="5358011" cy="4798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B5179CF-3045-6974-B783-5375068BAA99}"/>
                </a:ext>
              </a:extLst>
            </p:cNvPr>
            <p:cNvSpPr/>
            <p:nvPr/>
          </p:nvSpPr>
          <p:spPr>
            <a:xfrm>
              <a:off x="449120" y="2211173"/>
              <a:ext cx="5358011" cy="479893"/>
            </a:xfrm>
            <a:prstGeom prst="roundRect">
              <a:avLst>
                <a:gd name="adj" fmla="val 0"/>
              </a:avLst>
            </a:prstGeom>
            <a:solidFill>
              <a:srgbClr val="039B03">
                <a:alpha val="14902"/>
              </a:srgbClr>
            </a:solidFill>
            <a:ln w="57150">
              <a:solidFill>
                <a:srgbClr val="0D75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191E03-C32D-F94F-C45B-1AC4EE000092}"/>
                </a:ext>
              </a:extLst>
            </p:cNvPr>
            <p:cNvSpPr txBox="1"/>
            <p:nvPr/>
          </p:nvSpPr>
          <p:spPr>
            <a:xfrm>
              <a:off x="559184" y="2291470"/>
              <a:ext cx="51806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Click on re-charter located on the lower right menu.</a:t>
              </a:r>
            </a:p>
          </p:txBody>
        </p:sp>
      </p:grp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B2D293D-8606-B52B-1AF6-058C0037665D}"/>
              </a:ext>
            </a:extLst>
          </p:cNvPr>
          <p:cNvSpPr/>
          <p:nvPr/>
        </p:nvSpPr>
        <p:spPr>
          <a:xfrm rot="10800000">
            <a:off x="2573876" y="2141765"/>
            <a:ext cx="950733" cy="250636"/>
          </a:xfrm>
          <a:prstGeom prst="triangle">
            <a:avLst/>
          </a:prstGeom>
          <a:solidFill>
            <a:srgbClr val="0D754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8F940AA6-366C-406A-03EF-30984377FAC2}"/>
              </a:ext>
            </a:extLst>
          </p:cNvPr>
          <p:cNvSpPr/>
          <p:nvPr/>
        </p:nvSpPr>
        <p:spPr>
          <a:xfrm>
            <a:off x="215187" y="0"/>
            <a:ext cx="5683388" cy="1170533"/>
          </a:xfrm>
          <a:prstGeom prst="flowChartOffpageConnector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686B5-2BB2-82B4-2193-7FC06443A840}"/>
              </a:ext>
            </a:extLst>
          </p:cNvPr>
          <p:cNvSpPr txBox="1"/>
          <p:nvPr/>
        </p:nvSpPr>
        <p:spPr>
          <a:xfrm>
            <a:off x="186405" y="206412"/>
            <a:ext cx="5683402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 Recharter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March 1, 2024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&gt;&gt; NO CHANGES &lt;&lt;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AAA11-FB1A-5EE6-2819-33859ED1FD43}"/>
              </a:ext>
            </a:extLst>
          </p:cNvPr>
          <p:cNvSpPr txBox="1"/>
          <p:nvPr/>
        </p:nvSpPr>
        <p:spPr>
          <a:xfrm>
            <a:off x="6253173" y="207791"/>
            <a:ext cx="5897270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 Renewal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March 1, 2024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&gt;&gt; Auto-Renewal Process &lt;&lt;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6D4ABA1-AC75-2A6B-A84C-01E564CB0621}"/>
              </a:ext>
            </a:extLst>
          </p:cNvPr>
          <p:cNvGrpSpPr/>
          <p:nvPr/>
        </p:nvGrpSpPr>
        <p:grpSpPr>
          <a:xfrm>
            <a:off x="370237" y="1428219"/>
            <a:ext cx="5358011" cy="721736"/>
            <a:chOff x="441481" y="1305387"/>
            <a:chExt cx="5358011" cy="72173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327E92B-82BF-C513-2CAC-A4BA1E3E11BE}"/>
                </a:ext>
              </a:extLst>
            </p:cNvPr>
            <p:cNvSpPr/>
            <p:nvPr/>
          </p:nvSpPr>
          <p:spPr>
            <a:xfrm>
              <a:off x="441481" y="1309032"/>
              <a:ext cx="5358011" cy="714198"/>
            </a:xfrm>
            <a:prstGeom prst="roundRect">
              <a:avLst>
                <a:gd name="adj" fmla="val 0"/>
              </a:avLst>
            </a:prstGeom>
            <a:solidFill>
              <a:srgbClr val="039B03">
                <a:alpha val="14902"/>
              </a:srgbClr>
            </a:solidFill>
            <a:ln w="57150">
              <a:solidFill>
                <a:srgbClr val="0D75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9F2081-24C9-E520-F048-25C537787583}"/>
                </a:ext>
              </a:extLst>
            </p:cNvPr>
            <p:cNvSpPr txBox="1"/>
            <p:nvPr/>
          </p:nvSpPr>
          <p:spPr>
            <a:xfrm>
              <a:off x="462737" y="1305387"/>
              <a:ext cx="5330779" cy="721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Login at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2"/>
                </a:rPr>
                <a:t>https://advancements.scouting.org/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Unit Leader, Unit committee chair,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chartered organization representative, or designee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BBD1D47-DDA8-E30C-A1A8-3B843116543A}"/>
              </a:ext>
            </a:extLst>
          </p:cNvPr>
          <p:cNvSpPr txBox="1"/>
          <p:nvPr/>
        </p:nvSpPr>
        <p:spPr>
          <a:xfrm>
            <a:off x="1668764" y="3050965"/>
            <a:ext cx="2760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Enter 12-month term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46B3EB-ACD8-CA58-D690-AC7BEBECE8D0}"/>
              </a:ext>
            </a:extLst>
          </p:cNvPr>
          <p:cNvSpPr txBox="1"/>
          <p:nvPr/>
        </p:nvSpPr>
        <p:spPr>
          <a:xfrm>
            <a:off x="1622778" y="5435070"/>
            <a:ext cx="276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Validate Information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7F8F49-DA5A-FE13-FC5F-3A610BEAA0C9}"/>
              </a:ext>
            </a:extLst>
          </p:cNvPr>
          <p:cNvGrpSpPr/>
          <p:nvPr/>
        </p:nvGrpSpPr>
        <p:grpSpPr>
          <a:xfrm>
            <a:off x="487304" y="4425986"/>
            <a:ext cx="5177443" cy="632808"/>
            <a:chOff x="550025" y="4236871"/>
            <a:chExt cx="5177443" cy="63280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D0D876B-D3A3-9E9D-A808-052731C3943D}"/>
                </a:ext>
              </a:extLst>
            </p:cNvPr>
            <p:cNvGrpSpPr/>
            <p:nvPr/>
          </p:nvGrpSpPr>
          <p:grpSpPr>
            <a:xfrm>
              <a:off x="2158765" y="4236871"/>
              <a:ext cx="1959962" cy="632808"/>
              <a:chOff x="2198881" y="4250205"/>
              <a:chExt cx="1959962" cy="632808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06AEB324-FF6E-7CE7-BFD0-B82E41D4691B}"/>
                  </a:ext>
                </a:extLst>
              </p:cNvPr>
              <p:cNvSpPr/>
              <p:nvPr/>
            </p:nvSpPr>
            <p:spPr>
              <a:xfrm>
                <a:off x="2198881" y="4250205"/>
                <a:ext cx="1959962" cy="632808"/>
              </a:xfrm>
              <a:prstGeom prst="roundRect">
                <a:avLst>
                  <a:gd name="adj" fmla="val 0"/>
                </a:avLst>
              </a:prstGeom>
              <a:solidFill>
                <a:srgbClr val="FFFF00">
                  <a:alpha val="14902"/>
                </a:srgbClr>
              </a:solidFill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AAC9A9-49A2-93BE-EB04-35CCE10725CD}"/>
                  </a:ext>
                </a:extLst>
              </p:cNvPr>
              <p:cNvSpPr txBox="1"/>
              <p:nvPr/>
            </p:nvSpPr>
            <p:spPr>
              <a:xfrm>
                <a:off x="2206052" y="4274222"/>
                <a:ext cx="19441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Update Adult Leader Positions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AC36D16-25DE-40F4-27D0-BE38446180F8}"/>
                </a:ext>
              </a:extLst>
            </p:cNvPr>
            <p:cNvGrpSpPr/>
            <p:nvPr/>
          </p:nvGrpSpPr>
          <p:grpSpPr>
            <a:xfrm>
              <a:off x="550025" y="4236871"/>
              <a:ext cx="1310821" cy="632808"/>
              <a:chOff x="550025" y="4223538"/>
              <a:chExt cx="1310821" cy="632808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49F9580F-6B03-1503-C338-6F0B677B690D}"/>
                  </a:ext>
                </a:extLst>
              </p:cNvPr>
              <p:cNvSpPr/>
              <p:nvPr/>
            </p:nvSpPr>
            <p:spPr>
              <a:xfrm>
                <a:off x="550025" y="4223538"/>
                <a:ext cx="1310821" cy="632808"/>
              </a:xfrm>
              <a:prstGeom prst="roundRect">
                <a:avLst>
                  <a:gd name="adj" fmla="val 0"/>
                </a:avLst>
              </a:prstGeom>
              <a:solidFill>
                <a:srgbClr val="039B03">
                  <a:alpha val="14902"/>
                </a:srgbClr>
              </a:solidFill>
              <a:ln w="57150">
                <a:solidFill>
                  <a:srgbClr val="0D754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8F8791-3438-E84A-571F-6F3CDAECEFCB}"/>
                  </a:ext>
                </a:extLst>
              </p:cNvPr>
              <p:cNvSpPr txBox="1"/>
              <p:nvPr/>
            </p:nvSpPr>
            <p:spPr>
              <a:xfrm>
                <a:off x="564542" y="4247555"/>
                <a:ext cx="12817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Invite New Members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68BEAAF-D043-2EBF-4F1D-F1F89D0E9F44}"/>
                </a:ext>
              </a:extLst>
            </p:cNvPr>
            <p:cNvGrpSpPr/>
            <p:nvPr/>
          </p:nvGrpSpPr>
          <p:grpSpPr>
            <a:xfrm>
              <a:off x="4416647" y="4236871"/>
              <a:ext cx="1310821" cy="632808"/>
              <a:chOff x="4416647" y="4239657"/>
              <a:chExt cx="1310821" cy="632808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0AEDABA-2F31-27FE-87CA-AFDE77629F28}"/>
                  </a:ext>
                </a:extLst>
              </p:cNvPr>
              <p:cNvSpPr/>
              <p:nvPr/>
            </p:nvSpPr>
            <p:spPr>
              <a:xfrm>
                <a:off x="4416647" y="4239657"/>
                <a:ext cx="1310821" cy="632808"/>
              </a:xfrm>
              <a:prstGeom prst="roundRect">
                <a:avLst>
                  <a:gd name="adj" fmla="val 0"/>
                </a:avLst>
              </a:prstGeom>
              <a:solidFill>
                <a:srgbClr val="FF0000">
                  <a:alpha val="14902"/>
                </a:srgbClr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62375C-76AC-3BA2-E39C-4295B334677E}"/>
                  </a:ext>
                </a:extLst>
              </p:cNvPr>
              <p:cNvSpPr txBox="1"/>
              <p:nvPr/>
            </p:nvSpPr>
            <p:spPr>
              <a:xfrm>
                <a:off x="4464492" y="4263674"/>
                <a:ext cx="1215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Remove    Members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32202B9-7F41-A2E9-195F-5F0074FC001B}"/>
              </a:ext>
            </a:extLst>
          </p:cNvPr>
          <p:cNvSpPr txBox="1"/>
          <p:nvPr/>
        </p:nvSpPr>
        <p:spPr>
          <a:xfrm>
            <a:off x="1657857" y="6091731"/>
            <a:ext cx="276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Pay and Submit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955A8C9-F672-D802-EE84-8C2A7BD6B8E8}"/>
              </a:ext>
            </a:extLst>
          </p:cNvPr>
          <p:cNvCxnSpPr/>
          <p:nvPr/>
        </p:nvCxnSpPr>
        <p:spPr>
          <a:xfrm>
            <a:off x="6096000" y="150920"/>
            <a:ext cx="0" cy="657073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FC066F6A-D447-9D7F-A9F0-544956A804E4}"/>
              </a:ext>
            </a:extLst>
          </p:cNvPr>
          <p:cNvSpPr txBox="1"/>
          <p:nvPr/>
        </p:nvSpPr>
        <p:spPr>
          <a:xfrm>
            <a:off x="6096000" y="2939560"/>
            <a:ext cx="5831245" cy="589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Login at My.Scouting.org and go to Organization Manager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(Unit Leader, committee chair, chartered organization representative, </a:t>
            </a:r>
            <a:b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designee have access) 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820630C-C8C3-6546-2787-39CD83485A8A}"/>
              </a:ext>
            </a:extLst>
          </p:cNvPr>
          <p:cNvSpPr/>
          <p:nvPr/>
        </p:nvSpPr>
        <p:spPr>
          <a:xfrm>
            <a:off x="6322194" y="2855890"/>
            <a:ext cx="5683403" cy="725781"/>
          </a:xfrm>
          <a:prstGeom prst="roundRect">
            <a:avLst>
              <a:gd name="adj" fmla="val 0"/>
            </a:avLst>
          </a:prstGeom>
          <a:solidFill>
            <a:srgbClr val="039B03">
              <a:alpha val="14902"/>
            </a:srgbClr>
          </a:solidFill>
          <a:ln w="57150">
            <a:solidFill>
              <a:srgbClr val="0D7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D5790D-F103-D4AC-0545-DE1580F71B1A}"/>
              </a:ext>
            </a:extLst>
          </p:cNvPr>
          <p:cNvSpPr txBox="1"/>
          <p:nvPr/>
        </p:nvSpPr>
        <p:spPr>
          <a:xfrm>
            <a:off x="7497131" y="3793716"/>
            <a:ext cx="3381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on “Unit Renewal "on the menu.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EBBA012-7333-3644-F429-DF7A7B2538CD}"/>
              </a:ext>
            </a:extLst>
          </p:cNvPr>
          <p:cNvSpPr txBox="1"/>
          <p:nvPr/>
        </p:nvSpPr>
        <p:spPr>
          <a:xfrm>
            <a:off x="8187408" y="4411004"/>
            <a:ext cx="2000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Validate Information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8C24DA9-6CE5-DD6D-2A93-BF3C20BD7A6D}"/>
              </a:ext>
            </a:extLst>
          </p:cNvPr>
          <p:cNvSpPr txBox="1"/>
          <p:nvPr/>
        </p:nvSpPr>
        <p:spPr>
          <a:xfrm>
            <a:off x="6996831" y="5021232"/>
            <a:ext cx="440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Make changes to Leadership if needed in Position Manager – Have leaders take YPT if needed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6874E6F-8D4B-A524-60CD-36A403364870}"/>
              </a:ext>
            </a:extLst>
          </p:cNvPr>
          <p:cNvSpPr txBox="1"/>
          <p:nvPr/>
        </p:nvSpPr>
        <p:spPr>
          <a:xfrm>
            <a:off x="8274028" y="6395513"/>
            <a:ext cx="1852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Pay and Submit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25F4DD3-9975-8A14-0183-0693325B52C4}"/>
              </a:ext>
            </a:extLst>
          </p:cNvPr>
          <p:cNvSpPr txBox="1"/>
          <p:nvPr/>
        </p:nvSpPr>
        <p:spPr>
          <a:xfrm>
            <a:off x="6096000" y="1160956"/>
            <a:ext cx="6054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Youth and adult leader membership fees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be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separated from the unit charter.  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48BC535-D25D-D691-E492-30BEC9FC6FD8}"/>
              </a:ext>
            </a:extLst>
          </p:cNvPr>
          <p:cNvSpPr/>
          <p:nvPr/>
        </p:nvSpPr>
        <p:spPr>
          <a:xfrm>
            <a:off x="6245622" y="1500173"/>
            <a:ext cx="1844265" cy="1201308"/>
          </a:xfrm>
          <a:prstGeom prst="rect">
            <a:avLst/>
          </a:prstGeom>
          <a:solidFill>
            <a:srgbClr val="067EEB">
              <a:alpha val="20000"/>
            </a:srgbClr>
          </a:solidFill>
          <a:ln w="57150">
            <a:solidFill>
              <a:srgbClr val="006F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92456FC-2291-776A-D579-37BD7564100F}"/>
              </a:ext>
            </a:extLst>
          </p:cNvPr>
          <p:cNvSpPr txBox="1"/>
          <p:nvPr/>
        </p:nvSpPr>
        <p:spPr>
          <a:xfrm>
            <a:off x="6279794" y="1565704"/>
            <a:ext cx="177532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Auto-Renewal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Individual membership renewal and fees are paid automatically by the individual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2E93CE5-74A2-A0E0-25BC-D50D3EF611F9}"/>
              </a:ext>
            </a:extLst>
          </p:cNvPr>
          <p:cNvSpPr/>
          <p:nvPr/>
        </p:nvSpPr>
        <p:spPr>
          <a:xfrm>
            <a:off x="8225629" y="1500173"/>
            <a:ext cx="1844265" cy="1201308"/>
          </a:xfrm>
          <a:prstGeom prst="rect">
            <a:avLst/>
          </a:prstGeom>
          <a:solidFill>
            <a:srgbClr val="067EEB">
              <a:alpha val="20000"/>
            </a:srgbClr>
          </a:solidFill>
          <a:ln w="57150">
            <a:solidFill>
              <a:srgbClr val="006F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E04BE06-4526-6566-1B78-90E16D0D9066}"/>
              </a:ext>
            </a:extLst>
          </p:cNvPr>
          <p:cNvSpPr txBox="1"/>
          <p:nvPr/>
        </p:nvSpPr>
        <p:spPr>
          <a:xfrm>
            <a:off x="8242884" y="1564479"/>
            <a:ext cx="177532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Manual Renewal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Individual membership renewal and fees are paid to the unit or local council office.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008CC61-C409-A351-8686-6EF402677743}"/>
              </a:ext>
            </a:extLst>
          </p:cNvPr>
          <p:cNvSpPr/>
          <p:nvPr/>
        </p:nvSpPr>
        <p:spPr>
          <a:xfrm>
            <a:off x="10201847" y="1500173"/>
            <a:ext cx="1844265" cy="1201308"/>
          </a:xfrm>
          <a:prstGeom prst="rect">
            <a:avLst/>
          </a:prstGeom>
          <a:solidFill>
            <a:srgbClr val="067EEB">
              <a:alpha val="20000"/>
            </a:srgbClr>
          </a:solidFill>
          <a:ln w="57150">
            <a:solidFill>
              <a:srgbClr val="006F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7DF03EC-728D-FBE0-40C0-52A28AF5A364}"/>
              </a:ext>
            </a:extLst>
          </p:cNvPr>
          <p:cNvSpPr txBox="1"/>
          <p:nvPr/>
        </p:nvSpPr>
        <p:spPr>
          <a:xfrm>
            <a:off x="10206033" y="1586898"/>
            <a:ext cx="18632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 Paid Renewals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Individual membership renewal and fees are paid by the unit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8776A5-A5A1-8F54-B56B-161FB4E2077C}"/>
              </a:ext>
            </a:extLst>
          </p:cNvPr>
          <p:cNvSpPr txBox="1"/>
          <p:nvPr/>
        </p:nvSpPr>
        <p:spPr>
          <a:xfrm>
            <a:off x="8239908" y="5798509"/>
            <a:ext cx="1852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E-Sign the Page</a:t>
            </a:r>
          </a:p>
        </p:txBody>
      </p:sp>
      <p:sp>
        <p:nvSpPr>
          <p:cNvPr id="41" name="Graphic 2" descr="Cursor with solid fill">
            <a:extLst>
              <a:ext uri="{FF2B5EF4-FFF2-40B4-BE49-F238E27FC236}">
                <a16:creationId xmlns:a16="http://schemas.microsoft.com/office/drawing/2014/main" id="{C24A7669-1C66-4C3B-1C2C-F97519A9D6E8}"/>
              </a:ext>
            </a:extLst>
          </p:cNvPr>
          <p:cNvSpPr/>
          <p:nvPr/>
        </p:nvSpPr>
        <p:spPr>
          <a:xfrm rot="377777">
            <a:off x="5417217" y="2739640"/>
            <a:ext cx="432374" cy="392440"/>
          </a:xfrm>
          <a:custGeom>
            <a:avLst/>
            <a:gdLst>
              <a:gd name="connsiteX0" fmla="*/ 668072 w 668072"/>
              <a:gd name="connsiteY0" fmla="*/ 562271 h 668517"/>
              <a:gd name="connsiteX1" fmla="*/ 426929 w 668072"/>
              <a:gd name="connsiteY1" fmla="*/ 321247 h 668517"/>
              <a:gd name="connsiteX2" fmla="*/ 639422 w 668072"/>
              <a:gd name="connsiteY2" fmla="*/ 244725 h 668517"/>
              <a:gd name="connsiteX3" fmla="*/ 652388 w 668072"/>
              <a:gd name="connsiteY3" fmla="*/ 218179 h 668517"/>
              <a:gd name="connsiteX4" fmla="*/ 639422 w 668072"/>
              <a:gd name="connsiteY4" fmla="*/ 205211 h 668517"/>
              <a:gd name="connsiteX5" fmla="*/ 27131 w 668072"/>
              <a:gd name="connsiteY5" fmla="*/ 1075 h 668517"/>
              <a:gd name="connsiteX6" fmla="*/ 20327 w 668072"/>
              <a:gd name="connsiteY6" fmla="*/ 0 h 668517"/>
              <a:gd name="connsiteX7" fmla="*/ 20327 w 668072"/>
              <a:gd name="connsiteY7" fmla="*/ 0 h 668517"/>
              <a:gd name="connsiteX8" fmla="*/ 5 w 668072"/>
              <a:gd name="connsiteY8" fmla="*/ 21213 h 668517"/>
              <a:gd name="connsiteX9" fmla="*/ 1107 w 668072"/>
              <a:gd name="connsiteY9" fmla="*/ 27457 h 668517"/>
              <a:gd name="connsiteX10" fmla="*/ 204766 w 668072"/>
              <a:gd name="connsiteY10" fmla="*/ 640345 h 668517"/>
              <a:gd name="connsiteX11" fmla="*/ 231424 w 668072"/>
              <a:gd name="connsiteY11" fmla="*/ 653081 h 668517"/>
              <a:gd name="connsiteX12" fmla="*/ 244161 w 668072"/>
              <a:gd name="connsiteY12" fmla="*/ 640345 h 668517"/>
              <a:gd name="connsiteX13" fmla="*/ 320801 w 668072"/>
              <a:gd name="connsiteY13" fmla="*/ 427613 h 668517"/>
              <a:gd name="connsiteX14" fmla="*/ 561706 w 668072"/>
              <a:gd name="connsiteY14" fmla="*/ 668518 h 66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072" h="668517">
                <a:moveTo>
                  <a:pt x="668072" y="562271"/>
                </a:moveTo>
                <a:lnTo>
                  <a:pt x="426929" y="321247"/>
                </a:lnTo>
                <a:lnTo>
                  <a:pt x="639422" y="244725"/>
                </a:lnTo>
                <a:cubicBezTo>
                  <a:pt x="650333" y="240976"/>
                  <a:pt x="656139" y="229090"/>
                  <a:pt x="652388" y="218179"/>
                </a:cubicBezTo>
                <a:cubicBezTo>
                  <a:pt x="650296" y="212089"/>
                  <a:pt x="645511" y="207304"/>
                  <a:pt x="639422" y="205211"/>
                </a:cubicBezTo>
                <a:lnTo>
                  <a:pt x="27131" y="1075"/>
                </a:lnTo>
                <a:cubicBezTo>
                  <a:pt x="24936" y="351"/>
                  <a:pt x="22638" y="-12"/>
                  <a:pt x="20327" y="0"/>
                </a:cubicBezTo>
                <a:lnTo>
                  <a:pt x="20327" y="0"/>
                </a:lnTo>
                <a:cubicBezTo>
                  <a:pt x="8857" y="246"/>
                  <a:pt x="-241" y="9743"/>
                  <a:pt x="5" y="21213"/>
                </a:cubicBezTo>
                <a:cubicBezTo>
                  <a:pt x="50" y="23339"/>
                  <a:pt x="421" y="25445"/>
                  <a:pt x="1107" y="27457"/>
                </a:cubicBezTo>
                <a:lnTo>
                  <a:pt x="204766" y="640345"/>
                </a:lnTo>
                <a:cubicBezTo>
                  <a:pt x="208610" y="651224"/>
                  <a:pt x="220545" y="656925"/>
                  <a:pt x="231424" y="653081"/>
                </a:cubicBezTo>
                <a:cubicBezTo>
                  <a:pt x="237376" y="650978"/>
                  <a:pt x="242057" y="646297"/>
                  <a:pt x="244161" y="640345"/>
                </a:cubicBezTo>
                <a:lnTo>
                  <a:pt x="320801" y="427613"/>
                </a:lnTo>
                <a:lnTo>
                  <a:pt x="561706" y="668518"/>
                </a:lnTo>
                <a:close/>
              </a:path>
            </a:pathLst>
          </a:custGeom>
          <a:solidFill>
            <a:srgbClr val="0D7549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FAF9779-4A38-9CC9-60C6-D6020D432C68}"/>
              </a:ext>
            </a:extLst>
          </p:cNvPr>
          <p:cNvSpPr/>
          <p:nvPr/>
        </p:nvSpPr>
        <p:spPr>
          <a:xfrm>
            <a:off x="6245622" y="1486016"/>
            <a:ext cx="1844263" cy="376903"/>
          </a:xfrm>
          <a:prstGeom prst="rect">
            <a:avLst/>
          </a:prstGeom>
          <a:solidFill>
            <a:srgbClr val="006FDE"/>
          </a:solidFill>
          <a:ln>
            <a:solidFill>
              <a:srgbClr val="006F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FA54AB3-65CC-4A12-3DFE-D8A1DB725499}"/>
              </a:ext>
            </a:extLst>
          </p:cNvPr>
          <p:cNvSpPr txBox="1"/>
          <p:nvPr/>
        </p:nvSpPr>
        <p:spPr>
          <a:xfrm>
            <a:off x="6273930" y="1511319"/>
            <a:ext cx="1806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Auto-Renewal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07634D8-4715-4041-C018-A2471E87E62E}"/>
              </a:ext>
            </a:extLst>
          </p:cNvPr>
          <p:cNvSpPr/>
          <p:nvPr/>
        </p:nvSpPr>
        <p:spPr>
          <a:xfrm>
            <a:off x="8225858" y="1492837"/>
            <a:ext cx="1844263" cy="376903"/>
          </a:xfrm>
          <a:prstGeom prst="rect">
            <a:avLst/>
          </a:prstGeom>
          <a:solidFill>
            <a:srgbClr val="006F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AFA39E7-D05F-B3D4-7B08-D3C65A0157FD}"/>
              </a:ext>
            </a:extLst>
          </p:cNvPr>
          <p:cNvSpPr txBox="1"/>
          <p:nvPr/>
        </p:nvSpPr>
        <p:spPr>
          <a:xfrm>
            <a:off x="8224641" y="1522145"/>
            <a:ext cx="17566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Manual Renewal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0E1E7E4-37F1-5DD1-CEA0-F0E6CA958516}"/>
              </a:ext>
            </a:extLst>
          </p:cNvPr>
          <p:cNvSpPr/>
          <p:nvPr/>
        </p:nvSpPr>
        <p:spPr>
          <a:xfrm>
            <a:off x="10204765" y="1492836"/>
            <a:ext cx="1844263" cy="376903"/>
          </a:xfrm>
          <a:prstGeom prst="rect">
            <a:avLst/>
          </a:prstGeom>
          <a:solidFill>
            <a:srgbClr val="006F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20349A5-11CD-9367-3609-7CC80BF527BA}"/>
              </a:ext>
            </a:extLst>
          </p:cNvPr>
          <p:cNvSpPr txBox="1"/>
          <p:nvPr/>
        </p:nvSpPr>
        <p:spPr>
          <a:xfrm>
            <a:off x="10177339" y="1522144"/>
            <a:ext cx="18442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 Paid Renewals</a:t>
            </a:r>
          </a:p>
        </p:txBody>
      </p:sp>
      <p:sp>
        <p:nvSpPr>
          <p:cNvPr id="88" name="Graphic 2" descr="Cursor with solid fill">
            <a:extLst>
              <a:ext uri="{FF2B5EF4-FFF2-40B4-BE49-F238E27FC236}">
                <a16:creationId xmlns:a16="http://schemas.microsoft.com/office/drawing/2014/main" id="{BBD4EBFD-F9DB-E4E1-D01F-1717AB73F142}"/>
              </a:ext>
            </a:extLst>
          </p:cNvPr>
          <p:cNvSpPr/>
          <p:nvPr/>
        </p:nvSpPr>
        <p:spPr>
          <a:xfrm rot="377777">
            <a:off x="11656554" y="3451525"/>
            <a:ext cx="432374" cy="392440"/>
          </a:xfrm>
          <a:custGeom>
            <a:avLst/>
            <a:gdLst>
              <a:gd name="connsiteX0" fmla="*/ 668072 w 668072"/>
              <a:gd name="connsiteY0" fmla="*/ 562271 h 668517"/>
              <a:gd name="connsiteX1" fmla="*/ 426929 w 668072"/>
              <a:gd name="connsiteY1" fmla="*/ 321247 h 668517"/>
              <a:gd name="connsiteX2" fmla="*/ 639422 w 668072"/>
              <a:gd name="connsiteY2" fmla="*/ 244725 h 668517"/>
              <a:gd name="connsiteX3" fmla="*/ 652388 w 668072"/>
              <a:gd name="connsiteY3" fmla="*/ 218179 h 668517"/>
              <a:gd name="connsiteX4" fmla="*/ 639422 w 668072"/>
              <a:gd name="connsiteY4" fmla="*/ 205211 h 668517"/>
              <a:gd name="connsiteX5" fmla="*/ 27131 w 668072"/>
              <a:gd name="connsiteY5" fmla="*/ 1075 h 668517"/>
              <a:gd name="connsiteX6" fmla="*/ 20327 w 668072"/>
              <a:gd name="connsiteY6" fmla="*/ 0 h 668517"/>
              <a:gd name="connsiteX7" fmla="*/ 20327 w 668072"/>
              <a:gd name="connsiteY7" fmla="*/ 0 h 668517"/>
              <a:gd name="connsiteX8" fmla="*/ 5 w 668072"/>
              <a:gd name="connsiteY8" fmla="*/ 21213 h 668517"/>
              <a:gd name="connsiteX9" fmla="*/ 1107 w 668072"/>
              <a:gd name="connsiteY9" fmla="*/ 27457 h 668517"/>
              <a:gd name="connsiteX10" fmla="*/ 204766 w 668072"/>
              <a:gd name="connsiteY10" fmla="*/ 640345 h 668517"/>
              <a:gd name="connsiteX11" fmla="*/ 231424 w 668072"/>
              <a:gd name="connsiteY11" fmla="*/ 653081 h 668517"/>
              <a:gd name="connsiteX12" fmla="*/ 244161 w 668072"/>
              <a:gd name="connsiteY12" fmla="*/ 640345 h 668517"/>
              <a:gd name="connsiteX13" fmla="*/ 320801 w 668072"/>
              <a:gd name="connsiteY13" fmla="*/ 427613 h 668517"/>
              <a:gd name="connsiteX14" fmla="*/ 561706 w 668072"/>
              <a:gd name="connsiteY14" fmla="*/ 668518 h 66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072" h="668517">
                <a:moveTo>
                  <a:pt x="668072" y="562271"/>
                </a:moveTo>
                <a:lnTo>
                  <a:pt x="426929" y="321247"/>
                </a:lnTo>
                <a:lnTo>
                  <a:pt x="639422" y="244725"/>
                </a:lnTo>
                <a:cubicBezTo>
                  <a:pt x="650333" y="240976"/>
                  <a:pt x="656139" y="229090"/>
                  <a:pt x="652388" y="218179"/>
                </a:cubicBezTo>
                <a:cubicBezTo>
                  <a:pt x="650296" y="212089"/>
                  <a:pt x="645511" y="207304"/>
                  <a:pt x="639422" y="205211"/>
                </a:cubicBezTo>
                <a:lnTo>
                  <a:pt x="27131" y="1075"/>
                </a:lnTo>
                <a:cubicBezTo>
                  <a:pt x="24936" y="351"/>
                  <a:pt x="22638" y="-12"/>
                  <a:pt x="20327" y="0"/>
                </a:cubicBezTo>
                <a:lnTo>
                  <a:pt x="20327" y="0"/>
                </a:lnTo>
                <a:cubicBezTo>
                  <a:pt x="8857" y="246"/>
                  <a:pt x="-241" y="9743"/>
                  <a:pt x="5" y="21213"/>
                </a:cubicBezTo>
                <a:cubicBezTo>
                  <a:pt x="50" y="23339"/>
                  <a:pt x="421" y="25445"/>
                  <a:pt x="1107" y="27457"/>
                </a:cubicBezTo>
                <a:lnTo>
                  <a:pt x="204766" y="640345"/>
                </a:lnTo>
                <a:cubicBezTo>
                  <a:pt x="208610" y="651224"/>
                  <a:pt x="220545" y="656925"/>
                  <a:pt x="231424" y="653081"/>
                </a:cubicBezTo>
                <a:cubicBezTo>
                  <a:pt x="237376" y="650978"/>
                  <a:pt x="242057" y="646297"/>
                  <a:pt x="244161" y="640345"/>
                </a:cubicBezTo>
                <a:lnTo>
                  <a:pt x="320801" y="427613"/>
                </a:lnTo>
                <a:lnTo>
                  <a:pt x="561706" y="668518"/>
                </a:lnTo>
                <a:close/>
              </a:path>
            </a:pathLst>
          </a:custGeom>
          <a:solidFill>
            <a:srgbClr val="0D7549"/>
          </a:solidFill>
          <a:ln w="285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790581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1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0000"/>
      </a:accent1>
      <a:accent2>
        <a:srgbClr val="002060"/>
      </a:accent2>
      <a:accent3>
        <a:srgbClr val="A5A5A5"/>
      </a:accent3>
      <a:accent4>
        <a:srgbClr val="1773B1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f8b2b7e-0c82-4391-a171-c22d3e27a3c5">
      <UserInfo>
        <DisplayName>Carlo Laurore</DisplayName>
        <AccountId>19</AccountId>
        <AccountType/>
      </UserInfo>
      <UserInfo>
        <DisplayName>James Owens</DisplayName>
        <AccountId>15</AccountId>
        <AccountType/>
      </UserInfo>
      <UserInfo>
        <DisplayName>Chasity McReynolds</DisplayName>
        <AccountId>14</AccountId>
        <AccountType/>
      </UserInfo>
      <UserInfo>
        <DisplayName>Chandor Martinez</DisplayName>
        <AccountId>18</AccountId>
        <AccountType/>
      </UserInfo>
      <UserInfo>
        <DisplayName>Matt Henry</DisplayName>
        <AccountId>28</AccountId>
        <AccountType/>
      </UserInfo>
      <UserInfo>
        <DisplayName>Kristin Alexander</DisplayName>
        <AccountId>29</AccountId>
        <AccountType/>
      </UserInfo>
      <UserInfo>
        <DisplayName>Colin French</DisplayName>
        <AccountId>30</AccountId>
        <AccountType/>
      </UserInfo>
      <UserInfo>
        <DisplayName>Ashley Holder</DisplayName>
        <AccountId>12</AccountId>
        <AccountType/>
      </UserInfo>
    </SharedWithUsers>
    <lcf76f155ced4ddcb4097134ff3c332f xmlns="e11748fe-6a19-4bed-b67c-c259607b2fdc">
      <Terms xmlns="http://schemas.microsoft.com/office/infopath/2007/PartnerControls"/>
    </lcf76f155ced4ddcb4097134ff3c332f>
    <TaxCatchAll xmlns="0f8b2b7e-0c82-4391-a171-c22d3e27a3c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E104BE43814C4CB00A73245B1DCC77" ma:contentTypeVersion="16" ma:contentTypeDescription="Create a new document." ma:contentTypeScope="" ma:versionID="e85658443015a5530c20b5da723236ff">
  <xsd:schema xmlns:xsd="http://www.w3.org/2001/XMLSchema" xmlns:xs="http://www.w3.org/2001/XMLSchema" xmlns:p="http://schemas.microsoft.com/office/2006/metadata/properties" xmlns:ns2="e11748fe-6a19-4bed-b67c-c259607b2fdc" xmlns:ns3="0f8b2b7e-0c82-4391-a171-c22d3e27a3c5" targetNamespace="http://schemas.microsoft.com/office/2006/metadata/properties" ma:root="true" ma:fieldsID="94ffcf86b9d9db5e6df789ae8db83f97" ns2:_="" ns3:_="">
    <xsd:import namespace="e11748fe-6a19-4bed-b67c-c259607b2fdc"/>
    <xsd:import namespace="0f8b2b7e-0c82-4391-a171-c22d3e27a3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1748fe-6a19-4bed-b67c-c259607b2f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79308d4-bde5-4dca-adcb-0162404f8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b2b7e-0c82-4391-a171-c22d3e27a3c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5c7a36d-fe9d-4cef-88e9-5c1a63945b43}" ma:internalName="TaxCatchAll" ma:showField="CatchAllData" ma:web="0f8b2b7e-0c82-4391-a171-c22d3e27a3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886430-28D3-40EA-870D-97777580AB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396D30-7D35-4FD0-ADC8-BF442133F41B}">
  <ds:schemaRefs>
    <ds:schemaRef ds:uri="0f8b2b7e-0c82-4391-a171-c22d3e27a3c5"/>
    <ds:schemaRef ds:uri="http://www.w3.org/XML/1998/namespace"/>
    <ds:schemaRef ds:uri="e11748fe-6a19-4bed-b67c-c259607b2fdc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28CEF5A-D7D6-4519-9D07-AD653C0C18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1748fe-6a19-4bed-b67c-c259607b2fdc"/>
    <ds:schemaRef ds:uri="0f8b2b7e-0c82-4391-a171-c22d3e27a3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105388</TotalTime>
  <Words>1152</Words>
  <Application>Microsoft Office PowerPoint</Application>
  <PresentationFormat>Widescreen</PresentationFormat>
  <Paragraphs>157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Arial Black</vt:lpstr>
      <vt:lpstr>Bookman Old Style</vt:lpstr>
      <vt:lpstr>Calibri</vt:lpstr>
      <vt:lpstr>Calibri Light</vt:lpstr>
      <vt:lpstr>Franklin Gothic Book</vt:lpstr>
      <vt:lpstr>Garamond</vt:lpstr>
      <vt:lpstr>Symbol</vt:lpstr>
      <vt:lpstr>Wingdings</vt:lpstr>
      <vt:lpstr>1_RetrospectVTI</vt:lpstr>
      <vt:lpstr>Office Theme</vt:lpstr>
      <vt:lpstr>1_Office Theme</vt:lpstr>
      <vt:lpstr>2_Office Theme</vt:lpstr>
      <vt:lpstr>PowerPoint Presentation</vt:lpstr>
      <vt:lpstr>Welcome and Introductions</vt:lpstr>
      <vt:lpstr>2024 Membership Goals and Plans</vt:lpstr>
      <vt:lpstr>PowerPoint Presentation</vt:lpstr>
      <vt:lpstr>Communications Plan</vt:lpstr>
      <vt:lpstr>Auto Renew Membership</vt:lpstr>
      <vt:lpstr>Auto Renewal Membership – March Unit Renewals</vt:lpstr>
      <vt:lpstr>Auto Renewal Membership – March Unit Renewals</vt:lpstr>
      <vt:lpstr>PowerPoint Presentation</vt:lpstr>
      <vt:lpstr>Auto Renewal Membership –  Unit Renewals</vt:lpstr>
      <vt:lpstr>Auto Renewal Membership –  Unit Renewals</vt:lpstr>
      <vt:lpstr>Auto-Renewal Membership</vt:lpstr>
      <vt:lpstr>Auto Renewal Membership</vt:lpstr>
      <vt:lpstr>Auto Renewal Membership</vt:lpstr>
      <vt:lpstr>Auto Renewal Membership – Family / Self Pay</vt:lpstr>
      <vt:lpstr>Auto Renewal Membership – Family / Self Pay</vt:lpstr>
      <vt:lpstr>Auto Renewal Membership – Family / Self Pay</vt:lpstr>
      <vt:lpstr>Auto Renewal Membership – Family / Self Pay</vt:lpstr>
      <vt:lpstr>Auto Renewal Membership – Family / Self Pay</vt:lpstr>
      <vt:lpstr>Auto Renewal Membership – Unit Pay</vt:lpstr>
      <vt:lpstr>Auto Renewal Membership – Unit Pay</vt:lpstr>
      <vt:lpstr>Auto Renewal Membership – Unit Pay</vt:lpstr>
      <vt:lpstr>Auto Renewal Membership – Unit Pay</vt:lpstr>
      <vt:lpstr>Auto Renewal Membership – Unit Pay</vt:lpstr>
      <vt:lpstr>Auto Renewal Membership – Unit Pay</vt:lpstr>
      <vt:lpstr>Auto Renewal Membership – Unit Pay</vt:lpstr>
      <vt:lpstr>Auto Renewal Membership – Pay at the Council Office</vt:lpstr>
      <vt:lpstr>Auto Renewal Membership – Missing Parent Guardian Relationship </vt:lpstr>
      <vt:lpstr>Auto Renewal Membership – Missing Email Address Report </vt:lpstr>
      <vt:lpstr>Auto Renewal Membership – Unit Roster Report </vt:lpstr>
      <vt:lpstr>Auto Renewal Membership – Member without Unit Report </vt:lpstr>
      <vt:lpstr>Thank You for your attention, and for everything you do for Scouting!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National Annual Meeting  Even name</dc:title>
  <dc:creator>Wendy, Crowley, Hunt</dc:creator>
  <cp:lastModifiedBy>Bertha Julsen</cp:lastModifiedBy>
  <cp:revision>254</cp:revision>
  <cp:lastPrinted>2023-06-29T20:29:46Z</cp:lastPrinted>
  <dcterms:created xsi:type="dcterms:W3CDTF">2021-05-12T17:48:43Z</dcterms:created>
  <dcterms:modified xsi:type="dcterms:W3CDTF">2024-01-11T18:37:21Z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0x01010047BD28F255EC0D4D884605D9EC84D5D9</vt:lpwstr>
  </property>
  <property fmtid="{D5CDD505-2E9C-101B-9397-08002B2CF9AE}" pid="3" name="MSIP_Label_1540a3ed-7db1-4507-aabd-ebcf05b5d43f_Enabled">
    <vt:lpwstr>true</vt:lpwstr>
  </property>
  <property fmtid="{D5CDD505-2E9C-101B-9397-08002B2CF9AE}" pid="4" name="MSIP_Label_1540a3ed-7db1-4507-aabd-ebcf05b5d43f_SetDate">
    <vt:lpwstr>2023-12-06T22:41:07Z</vt:lpwstr>
  </property>
  <property fmtid="{D5CDD505-2E9C-101B-9397-08002B2CF9AE}" pid="5" name="MSIP_Label_1540a3ed-7db1-4507-aabd-ebcf05b5d43f_Method">
    <vt:lpwstr>Standard</vt:lpwstr>
  </property>
  <property fmtid="{D5CDD505-2E9C-101B-9397-08002B2CF9AE}" pid="6" name="MSIP_Label_1540a3ed-7db1-4507-aabd-ebcf05b5d43f_Name">
    <vt:lpwstr>Public Information</vt:lpwstr>
  </property>
  <property fmtid="{D5CDD505-2E9C-101B-9397-08002B2CF9AE}" pid="7" name="MSIP_Label_1540a3ed-7db1-4507-aabd-ebcf05b5d43f_SiteId">
    <vt:lpwstr>fd9008a0-7846-4989-a4c5-77cfad3f7e4e</vt:lpwstr>
  </property>
  <property fmtid="{D5CDD505-2E9C-101B-9397-08002B2CF9AE}" pid="8" name="MSIP_Label_1540a3ed-7db1-4507-aabd-ebcf05b5d43f_ActionId">
    <vt:lpwstr>fed6076e-fb5e-43b1-be92-44652ce5d1ad</vt:lpwstr>
  </property>
  <property fmtid="{D5CDD505-2E9C-101B-9397-08002B2CF9AE}" pid="9" name="MSIP_Label_1540a3ed-7db1-4507-aabd-ebcf05b5d43f_ContentBits">
    <vt:lpwstr>0</vt:lpwstr>
  </property>
</Properties>
</file>